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80" r:id="rId3"/>
    <p:sldId id="275" r:id="rId4"/>
    <p:sldId id="305" r:id="rId5"/>
    <p:sldId id="289" r:id="rId6"/>
    <p:sldId id="320" r:id="rId7"/>
    <p:sldId id="321" r:id="rId8"/>
    <p:sldId id="281" r:id="rId9"/>
    <p:sldId id="307" r:id="rId10"/>
    <p:sldId id="322" r:id="rId11"/>
    <p:sldId id="308" r:id="rId12"/>
    <p:sldId id="325" r:id="rId13"/>
    <p:sldId id="323" r:id="rId14"/>
    <p:sldId id="326" r:id="rId15"/>
    <p:sldId id="327" r:id="rId16"/>
    <p:sldId id="328" r:id="rId17"/>
    <p:sldId id="329" r:id="rId18"/>
    <p:sldId id="330" r:id="rId19"/>
    <p:sldId id="331" r:id="rId20"/>
    <p:sldId id="299" r:id="rId21"/>
    <p:sldId id="332" r:id="rId22"/>
    <p:sldId id="282" r:id="rId23"/>
    <p:sldId id="333" r:id="rId24"/>
    <p:sldId id="334" r:id="rId25"/>
    <p:sldId id="335" r:id="rId26"/>
    <p:sldId id="336" r:id="rId27"/>
    <p:sldId id="337" r:id="rId28"/>
    <p:sldId id="338" r:id="rId29"/>
    <p:sldId id="339" r:id="rId30"/>
    <p:sldId id="340" r:id="rId31"/>
    <p:sldId id="341" r:id="rId32"/>
    <p:sldId id="286" r:id="rId33"/>
    <p:sldId id="342" r:id="rId34"/>
    <p:sldId id="283" r:id="rId35"/>
    <p:sldId id="316" r:id="rId36"/>
    <p:sldId id="318" r:id="rId37"/>
    <p:sldId id="343" r:id="rId38"/>
    <p:sldId id="344" r:id="rId39"/>
    <p:sldId id="346" r:id="rId40"/>
    <p:sldId id="345" r:id="rId41"/>
    <p:sldId id="291" r:id="rId42"/>
    <p:sldId id="347" r:id="rId43"/>
    <p:sldId id="303" r:id="rId44"/>
    <p:sldId id="267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BC9C"/>
    <a:srgbClr val="E9B193"/>
    <a:srgbClr val="3D3D3D"/>
    <a:srgbClr val="867A6C"/>
    <a:srgbClr val="F3DFBA"/>
    <a:srgbClr val="584C46"/>
    <a:srgbClr val="A1978B"/>
    <a:srgbClr val="F08820"/>
    <a:srgbClr val="4F4F4F"/>
    <a:srgbClr val="F5B96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5277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1104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B00A10-C65B-4582-B5D4-24A29E5619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7ADB5D-9246-49FD-8A52-BC7A81694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219607-49A7-44A0-8744-F2605B86A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EB094F-0F19-47DC-B51B-F0324814C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EE6869-EE87-4E9C-81A4-4527F3CC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49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3705B-459D-4F3E-A045-E1002C4A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1D24FB-0973-4974-95C1-0EAA2F19FF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5CC95F-C804-4132-B324-CC89C9638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4A6E3D-A787-454C-B433-9053C18E4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249181-E770-4CD9-8DFE-B3F14F162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24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1D4F30-672E-42CB-BC78-487C85E726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63BB6D-3767-4A9A-941F-1F229EF67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D5A74F-43E9-4042-8465-2E14BBB1B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F8E29D-C9F4-40BD-9172-A7965414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62DBFF-BA66-4A86-A706-F4E32068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81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2FAA5-F5D0-4093-BBA5-CD80C1861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0AD3B9-9C2F-4B29-A060-3E36B915C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D0002E-2305-4EC5-9C5A-A977D7B2E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B18606-F579-48B5-A59B-0C68B0555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75012D-9860-4895-89D8-1CC627E56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33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224E2-918D-4F7E-9870-42932F3F1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32F707-391B-49D6-A1A2-15D5A1595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CFA0D8-69CA-457A-9280-FDF692275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E51D4F-AA80-4C40-91B3-2A0226953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4CF20F-28B0-42D0-954E-C37AE9775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67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DE38BB-582C-40A5-8641-6FA0E3D1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ACF9C2-1537-4303-A3CE-16E809F892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7108E2-AF71-4346-8E41-167405037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4CACEB-E99F-48C0-94CB-81909F491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E5645C-0BC9-4D62-B46A-49F233838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086980-6520-4F49-80AD-803A825E4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23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ACE083-FED7-4138-A583-8A5DA71D1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C5116A-C564-4B1B-8A1D-3C09ABA31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1FE990-16D9-4DF3-9B27-6E8B85EEA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3B254D-4BB4-4EA0-BCEB-4BC3B036CC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B1520C-6CAF-4CFD-B77A-F0D0AF80B8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D32254-73D8-43C7-BA3A-97157DDEF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F21F92-683C-43D1-9354-D24A7F0DD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FE0F1D-CA62-49E0-9ECA-FB9289CD6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81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B11BD-3930-44CB-92AA-B7CA9648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0F70823-BFC8-40FC-B6FC-98003DED0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287337-73E0-468F-ACB2-648D69861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6E032DC-0203-4A3B-8DD9-AF3B1B668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88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7FBA9C-B26A-4FF1-98A8-30536809B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CFE30C-D37B-40AD-BCCF-3CAF1DB08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C845E5-D04C-42C2-B2BF-825CDCC06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65B53D-226B-4CF4-9AC7-BF7890C2F655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74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F31E8-B379-47A5-9B29-03D429AA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944B5-5009-475E-8C80-B5CDFC34B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2B0050-989C-465D-8C14-87FA763E4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C38039-8CE2-42CF-9125-A32CA77A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B81404-0B1B-46D9-B801-ED8354EEB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77D291-D604-44A4-A417-9D2C3201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44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C2B8C-D6A2-433F-90B6-7C5DF57E0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E8BFEA-DF07-4111-838B-712BBC97C1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55340A-1375-4D4F-9BDF-9020B2039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66370A-DF48-4C5B-8F1A-14039EF80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64D4D7-7CB6-4133-9EBD-86FDB3CE3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DBE2A0-99D3-4016-B648-751C510E0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53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C525C34-9ABD-4A5F-940A-38C1DF0EA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2BD092-0C79-404B-BCF7-AB6EC679E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061468-CA63-4833-9180-4A0D54D792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9C481-D572-4747-A891-2FA4D5DEC8C5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4674C-8B1B-47B6-B9B3-D63837621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A7B107-0359-4ED4-B77A-E1274C87B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27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10735C-E88D-490F-B3C1-30B3BE73F7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2CE6D2-4747-4B13-B901-C0D448EC8D84}"/>
              </a:ext>
            </a:extLst>
          </p:cNvPr>
          <p:cNvSpPr txBox="1"/>
          <p:nvPr/>
        </p:nvSpPr>
        <p:spPr>
          <a:xfrm>
            <a:off x="2242527" y="2262714"/>
            <a:ext cx="77196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spc="-300" dirty="0">
                <a:solidFill>
                  <a:srgbClr val="867A6C"/>
                </a:solidFill>
                <a:latin typeface="+mj-lt"/>
              </a:rPr>
              <a:t>토너먼트 대회에서 공격과</a:t>
            </a:r>
            <a:r>
              <a:rPr lang="ko-KR" altLang="en-US" sz="4000" b="1" spc="-300" dirty="0">
                <a:solidFill>
                  <a:srgbClr val="A1978B"/>
                </a:solidFill>
                <a:latin typeface="+mj-lt"/>
              </a:rPr>
              <a:t> </a:t>
            </a:r>
            <a:endParaRPr lang="en-US" altLang="ko-KR" sz="4000" b="1" spc="-300" dirty="0" smtClean="0">
              <a:solidFill>
                <a:srgbClr val="A1978B"/>
              </a:solidFill>
              <a:latin typeface="+mj-lt"/>
            </a:endParaRPr>
          </a:p>
          <a:p>
            <a:pPr algn="ctr"/>
            <a:r>
              <a:rPr lang="ko-KR" altLang="en-US" sz="4000" b="1" spc="-300" dirty="0" smtClean="0">
                <a:solidFill>
                  <a:schemeClr val="accent1"/>
                </a:solidFill>
                <a:latin typeface="+mj-lt"/>
              </a:rPr>
              <a:t>수비 </a:t>
            </a:r>
            <a:r>
              <a:rPr lang="ko-KR" altLang="en-US" sz="4000" b="1" spc="-300" dirty="0">
                <a:solidFill>
                  <a:schemeClr val="accent1"/>
                </a:solidFill>
                <a:latin typeface="+mj-lt"/>
              </a:rPr>
              <a:t>중 어느 것이 더 중요할까</a:t>
            </a:r>
            <a:r>
              <a:rPr lang="en-US" altLang="ko-KR" sz="4000" b="1" spc="-300" dirty="0">
                <a:solidFill>
                  <a:schemeClr val="accent1"/>
                </a:solidFill>
                <a:latin typeface="+mj-lt"/>
              </a:rPr>
              <a:t>?</a:t>
            </a:r>
            <a:endParaRPr lang="ko-KR" altLang="en-US" sz="4000" b="1" spc="-3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5ADE8F7E-E602-454D-9005-3DC5C24B248D}"/>
              </a:ext>
            </a:extLst>
          </p:cNvPr>
          <p:cNvSpPr/>
          <p:nvPr/>
        </p:nvSpPr>
        <p:spPr>
          <a:xfrm>
            <a:off x="838200" y="2311400"/>
            <a:ext cx="10528300" cy="2235200"/>
          </a:xfrm>
          <a:prstGeom prst="bracketPair">
            <a:avLst>
              <a:gd name="adj" fmla="val 12122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36DD55-5788-46EF-B2F4-2C87FA99E444}"/>
              </a:ext>
            </a:extLst>
          </p:cNvPr>
          <p:cNvSpPr txBox="1"/>
          <p:nvPr/>
        </p:nvSpPr>
        <p:spPr>
          <a:xfrm flipH="1">
            <a:off x="4966969" y="4080133"/>
            <a:ext cx="2270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정해원</a:t>
            </a:r>
            <a:r>
              <a:rPr lang="en-US" altLang="ko-KR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이원석</a:t>
            </a:r>
          </a:p>
        </p:txBody>
      </p:sp>
    </p:spTree>
    <p:extLst>
      <p:ext uri="{BB962C8B-B14F-4D97-AF65-F5344CB8AC3E}">
        <p14:creationId xmlns:p14="http://schemas.microsoft.com/office/powerpoint/2010/main" val="132369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807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회귀분석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2018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월드컵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6BE4C4F4-71B1-CF89-BD60-923A7ED71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06" y="2884805"/>
            <a:ext cx="11108250" cy="17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5" y="127626"/>
            <a:ext cx="8194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러시아 월드컵 </a:t>
            </a:r>
            <a:r>
              <a:rPr lang="en-US" altLang="ko-KR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</a:t>
            </a:r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공격 지표를 활용한 모델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DBD4F24-2395-4218-94E7-AADA07C9950F}"/>
              </a:ext>
            </a:extLst>
          </p:cNvPr>
          <p:cNvSpPr/>
          <p:nvPr/>
        </p:nvSpPr>
        <p:spPr>
          <a:xfrm>
            <a:off x="205560" y="1626780"/>
            <a:ext cx="5638801" cy="4463069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FA19932-DC77-414C-BE6E-5C18E51A7B97}"/>
              </a:ext>
            </a:extLst>
          </p:cNvPr>
          <p:cNvSpPr/>
          <p:nvPr/>
        </p:nvSpPr>
        <p:spPr>
          <a:xfrm>
            <a:off x="6347640" y="1626780"/>
            <a:ext cx="5638800" cy="4463069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8259F41-DE39-47C2-B27C-CC1F4AF2AB33}"/>
              </a:ext>
            </a:extLst>
          </p:cNvPr>
          <p:cNvGrpSpPr/>
          <p:nvPr/>
        </p:nvGrpSpPr>
        <p:grpSpPr>
          <a:xfrm>
            <a:off x="3986377" y="1028196"/>
            <a:ext cx="4219248" cy="513212"/>
            <a:chOff x="5274058" y="743249"/>
            <a:chExt cx="5231218" cy="7038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E7E2919-4DF1-4E4C-B82F-D79EA43A2487}"/>
                </a:ext>
              </a:extLst>
            </p:cNvPr>
            <p:cNvSpPr/>
            <p:nvPr/>
          </p:nvSpPr>
          <p:spPr>
            <a:xfrm>
              <a:off x="5274058" y="762593"/>
              <a:ext cx="5231218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BF29F5-BA2F-47E0-86C1-B548F10C670F}"/>
                </a:ext>
              </a:extLst>
            </p:cNvPr>
            <p:cNvSpPr txBox="1"/>
            <p:nvPr/>
          </p:nvSpPr>
          <p:spPr>
            <a:xfrm>
              <a:off x="6248808" y="743249"/>
              <a:ext cx="3281722" cy="6331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300" dirty="0" err="1" smtClean="0">
                  <a:latin typeface="+mj-ea"/>
                  <a:ea typeface="+mj-ea"/>
                </a:rPr>
                <a:t>공격지표</a:t>
              </a:r>
              <a:r>
                <a:rPr lang="ko-KR" altLang="en-US" sz="2400" spc="-300" dirty="0">
                  <a:latin typeface="+mj-ea"/>
                  <a:ea typeface="+mj-ea"/>
                </a:rPr>
                <a:t> </a:t>
              </a:r>
              <a:r>
                <a:rPr lang="en-US" altLang="ko-KR" sz="2400" spc="-300" dirty="0" smtClean="0">
                  <a:latin typeface="+mj-ea"/>
                  <a:ea typeface="+mj-ea"/>
                </a:rPr>
                <a:t>– </a:t>
              </a:r>
              <a:r>
                <a:rPr lang="ko-KR" altLang="en-US" sz="2400" spc="-300" dirty="0" smtClean="0">
                  <a:latin typeface="+mj-ea"/>
                  <a:ea typeface="+mj-ea"/>
                </a:rPr>
                <a:t>평균 득점</a:t>
              </a:r>
              <a:endParaRPr lang="ko-KR" altLang="en-US" sz="2400" spc="-300" dirty="0">
                <a:latin typeface="+mj-ea"/>
                <a:ea typeface="+mj-ea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3B3F8C06-B633-D8BF-42DF-43761A1C408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83" y="2722791"/>
            <a:ext cx="5157781" cy="2508429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97A5FA-352E-40D9-B638-E3948DB24052}"/>
              </a:ext>
            </a:extLst>
          </p:cNvPr>
          <p:cNvSpPr txBox="1"/>
          <p:nvPr/>
        </p:nvSpPr>
        <p:spPr>
          <a:xfrm>
            <a:off x="6347640" y="2231912"/>
            <a:ext cx="5270520" cy="3490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400" spc="-150" dirty="0" smtClean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➊ </a:t>
            </a:r>
            <a:r>
              <a:rPr lang="ko-KR" altLang="en-US" sz="2400" spc="-150" dirty="0" smtClean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단순 선형 회귀 모델</a:t>
            </a:r>
            <a:endParaRPr lang="en-US" altLang="ko-KR" sz="2400" spc="-150" dirty="0" smtClean="0"/>
          </a:p>
          <a:p>
            <a:pPr algn="just">
              <a:lnSpc>
                <a:spcPct val="120000"/>
              </a:lnSpc>
            </a:pPr>
            <a:endParaRPr lang="en-US" altLang="ko-KR" sz="2400" spc="-150" dirty="0"/>
          </a:p>
          <a:p>
            <a:pPr algn="just">
              <a:lnSpc>
                <a:spcPct val="120000"/>
              </a:lnSpc>
            </a:pPr>
            <a:r>
              <a:rPr lang="en-US" altLang="ko-KR" sz="2400" spc="-150" dirty="0" smtClean="0"/>
              <a:t>Y : Score</a:t>
            </a:r>
          </a:p>
          <a:p>
            <a:pPr algn="just">
              <a:lnSpc>
                <a:spcPct val="120000"/>
              </a:lnSpc>
            </a:pPr>
            <a:r>
              <a:rPr lang="en-US" altLang="ko-KR" sz="2400" spc="-150" dirty="0" smtClean="0"/>
              <a:t>X : </a:t>
            </a:r>
            <a:r>
              <a:rPr lang="ko-KR" altLang="en-US" sz="2400" spc="-150" dirty="0" smtClean="0"/>
              <a:t>평균 득점</a:t>
            </a:r>
            <a:endParaRPr lang="en-US" altLang="ko-KR" sz="2400" spc="-150" dirty="0" smtClean="0"/>
          </a:p>
          <a:p>
            <a:pPr algn="just">
              <a:lnSpc>
                <a:spcPct val="120000"/>
              </a:lnSpc>
            </a:pPr>
            <a:endParaRPr lang="en-US" altLang="ko-KR" sz="2400" spc="-150" dirty="0"/>
          </a:p>
          <a:p>
            <a:pPr algn="just">
              <a:lnSpc>
                <a:spcPct val="120000"/>
              </a:lnSpc>
            </a:pPr>
            <a:r>
              <a:rPr lang="ko-KR" altLang="en-US" sz="2400" spc="-150" dirty="0" smtClean="0"/>
              <a:t>결정 계수 </a:t>
            </a:r>
            <a:r>
              <a:rPr lang="en-US" altLang="ko-KR" sz="2400" spc="-150" dirty="0" smtClean="0"/>
              <a:t>: 0.5881</a:t>
            </a:r>
          </a:p>
          <a:p>
            <a:pPr algn="just">
              <a:lnSpc>
                <a:spcPct val="120000"/>
              </a:lnSpc>
            </a:pPr>
            <a:endParaRPr lang="en-US" altLang="ko-KR" sz="2000" spc="-150" dirty="0"/>
          </a:p>
          <a:p>
            <a:pPr algn="just">
              <a:lnSpc>
                <a:spcPct val="120000"/>
              </a:lnSpc>
            </a:pPr>
            <a:endParaRPr lang="ko-KR" altLang="en-US" sz="2000" spc="-150" dirty="0"/>
          </a:p>
        </p:txBody>
      </p:sp>
    </p:spTree>
    <p:extLst>
      <p:ext uri="{BB962C8B-B14F-4D97-AF65-F5344CB8AC3E}">
        <p14:creationId xmlns:p14="http://schemas.microsoft.com/office/powerpoint/2010/main" val="381535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5" y="127626"/>
            <a:ext cx="8194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러시아 월드컵 </a:t>
            </a:r>
            <a:r>
              <a:rPr lang="en-US" altLang="ko-KR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</a:t>
            </a:r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공격 지표를 활용한 모델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DBD4F24-2395-4218-94E7-AADA07C9950F}"/>
              </a:ext>
            </a:extLst>
          </p:cNvPr>
          <p:cNvSpPr/>
          <p:nvPr/>
        </p:nvSpPr>
        <p:spPr>
          <a:xfrm>
            <a:off x="205560" y="1626780"/>
            <a:ext cx="5638801" cy="4463069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FA19932-DC77-414C-BE6E-5C18E51A7B97}"/>
              </a:ext>
            </a:extLst>
          </p:cNvPr>
          <p:cNvSpPr/>
          <p:nvPr/>
        </p:nvSpPr>
        <p:spPr>
          <a:xfrm>
            <a:off x="6347640" y="1626780"/>
            <a:ext cx="5638800" cy="4463069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8259F41-DE39-47C2-B27C-CC1F4AF2AB33}"/>
              </a:ext>
            </a:extLst>
          </p:cNvPr>
          <p:cNvGrpSpPr/>
          <p:nvPr/>
        </p:nvGrpSpPr>
        <p:grpSpPr>
          <a:xfrm>
            <a:off x="3986377" y="1042301"/>
            <a:ext cx="4219248" cy="499107"/>
            <a:chOff x="5274058" y="762593"/>
            <a:chExt cx="5231218" cy="68449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E7E2919-4DF1-4E4C-B82F-D79EA43A2487}"/>
                </a:ext>
              </a:extLst>
            </p:cNvPr>
            <p:cNvSpPr/>
            <p:nvPr/>
          </p:nvSpPr>
          <p:spPr>
            <a:xfrm>
              <a:off x="5274058" y="762593"/>
              <a:ext cx="5231218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BF29F5-BA2F-47E0-86C1-B548F10C670F}"/>
                </a:ext>
              </a:extLst>
            </p:cNvPr>
            <p:cNvSpPr txBox="1"/>
            <p:nvPr/>
          </p:nvSpPr>
          <p:spPr>
            <a:xfrm>
              <a:off x="6264707" y="764153"/>
              <a:ext cx="3249923" cy="6331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300" dirty="0" err="1" smtClean="0">
                  <a:latin typeface="+mj-ea"/>
                  <a:ea typeface="+mj-ea"/>
                </a:rPr>
                <a:t>공격지표</a:t>
              </a:r>
              <a:r>
                <a:rPr lang="ko-KR" altLang="en-US" sz="2400" spc="-300" dirty="0" smtClean="0">
                  <a:latin typeface="+mj-ea"/>
                  <a:ea typeface="+mj-ea"/>
                </a:rPr>
                <a:t> </a:t>
              </a:r>
              <a:r>
                <a:rPr lang="en-US" altLang="ko-KR" sz="2400" spc="-300" dirty="0" smtClean="0">
                  <a:latin typeface="+mj-ea"/>
                  <a:ea typeface="+mj-ea"/>
                </a:rPr>
                <a:t>- </a:t>
              </a:r>
              <a:r>
                <a:rPr lang="ko-KR" altLang="en-US" sz="2400" spc="-300" dirty="0" err="1" smtClean="0">
                  <a:latin typeface="+mj-ea"/>
                  <a:ea typeface="+mj-ea"/>
                </a:rPr>
                <a:t>평균득점</a:t>
              </a:r>
              <a:endParaRPr lang="ko-KR" altLang="en-US" sz="2400" spc="-300" dirty="0">
                <a:latin typeface="+mj-ea"/>
                <a:ea typeface="+mj-e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897A5FA-352E-40D9-B638-E3948DB24052}"/>
                  </a:ext>
                </a:extLst>
              </p:cNvPr>
              <p:cNvSpPr txBox="1"/>
              <p:nvPr/>
            </p:nvSpPr>
            <p:spPr>
              <a:xfrm>
                <a:off x="6347640" y="2231912"/>
                <a:ext cx="5363714" cy="363791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en-US" altLang="ko-KR" sz="2400" spc="-150" dirty="0" smtClean="0"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➋ 2</a:t>
                </a:r>
                <a:r>
                  <a:rPr lang="ko-KR" altLang="en-US" sz="2400" spc="-150" dirty="0" smtClean="0"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차 선형 회귀 모델</a:t>
                </a:r>
                <a:r>
                  <a:rPr lang="en-US" altLang="ko-KR" sz="2400" spc="-150" dirty="0" smtClean="0"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2400" b="0" i="1" spc="-150" smtClean="0">
                        <a:latin typeface="Cambria Math" panose="02040503050406030204" pitchFamily="18" charset="0"/>
                        <a:ea typeface="LG Smart UI SemiBold" panose="020B0700000101010101" pitchFamily="50" charset="-127"/>
                      </a:rPr>
                      <m:t>𝑌</m:t>
                    </m:r>
                    <m:r>
                      <a:rPr lang="en-US" altLang="ko-KR" sz="2400" b="0" i="1" spc="-150" smtClean="0">
                        <a:latin typeface="Cambria Math" panose="02040503050406030204" pitchFamily="18" charset="0"/>
                        <a:ea typeface="LG Smart UI SemiBold" panose="020B0700000101010101" pitchFamily="50" charset="-127"/>
                      </a:rPr>
                      <m:t>~</m:t>
                    </m:r>
                    <m:r>
                      <a:rPr lang="en-US" altLang="ko-KR" sz="2400" b="0" i="1" spc="-150" smtClean="0">
                        <a:latin typeface="Cambria Math" panose="02040503050406030204" pitchFamily="18" charset="0"/>
                        <a:ea typeface="LG Smart UI SemiBold" panose="020B0700000101010101" pitchFamily="50" charset="-127"/>
                      </a:rPr>
                      <m:t>𝑋</m:t>
                    </m:r>
                    <m:r>
                      <a:rPr lang="en-US" altLang="ko-KR" sz="2400" b="0" i="1" spc="-150" smtClean="0">
                        <a:latin typeface="Cambria Math" panose="02040503050406030204" pitchFamily="18" charset="0"/>
                        <a:ea typeface="LG Smart UI SemiBold" panose="020B0700000101010101" pitchFamily="50" charset="-127"/>
                      </a:rPr>
                      <m:t>+</m:t>
                    </m:r>
                    <m:sSup>
                      <m:sSupPr>
                        <m:ctrlPr>
                          <a:rPr lang="en-US" altLang="ko-KR" sz="2400" b="0" i="1" spc="-150" smtClean="0">
                            <a:latin typeface="Cambria Math" panose="02040503050406030204" pitchFamily="18" charset="0"/>
                            <a:ea typeface="LG Smart UI SemiBold" panose="020B07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400" b="0" i="1" spc="-150" smtClean="0">
                            <a:latin typeface="Cambria Math" panose="02040503050406030204" pitchFamily="18" charset="0"/>
                            <a:ea typeface="LG Smart UI SemiBold" panose="020B0700000101010101" pitchFamily="50" charset="-127"/>
                          </a:rPr>
                          <m:t>𝑋</m:t>
                        </m:r>
                      </m:e>
                      <m:sup>
                        <m:r>
                          <a:rPr lang="en-US" altLang="ko-KR" sz="2400" b="0" i="1" spc="-150" smtClean="0">
                            <a:latin typeface="Cambria Math" panose="02040503050406030204" pitchFamily="18" charset="0"/>
                            <a:ea typeface="LG Smart UI SemiBold" panose="020B07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400" b="0" spc="-150" dirty="0" smtClean="0"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)</a:t>
                </a:r>
              </a:p>
              <a:p>
                <a:pPr algn="just">
                  <a:lnSpc>
                    <a:spcPct val="120000"/>
                  </a:lnSpc>
                </a:pPr>
                <a:endParaRPr lang="en-US" altLang="ko-KR" sz="2400" spc="-150" dirty="0"/>
              </a:p>
              <a:p>
                <a:pPr algn="just">
                  <a:lnSpc>
                    <a:spcPct val="120000"/>
                  </a:lnSpc>
                </a:pPr>
                <a:r>
                  <a:rPr lang="en-US" altLang="ko-KR" sz="2400" spc="-150" dirty="0" smtClean="0"/>
                  <a:t>Y : Score</a:t>
                </a:r>
              </a:p>
              <a:p>
                <a:pPr algn="just">
                  <a:lnSpc>
                    <a:spcPct val="120000"/>
                  </a:lnSpc>
                </a:pPr>
                <a:r>
                  <a:rPr lang="en-US" altLang="ko-KR" sz="2400" spc="-150" dirty="0" smtClean="0"/>
                  <a:t>X : </a:t>
                </a:r>
                <a:r>
                  <a:rPr lang="ko-KR" altLang="en-US" sz="2400" spc="-150" dirty="0" smtClean="0"/>
                  <a:t>평균 득점</a:t>
                </a:r>
                <a:endParaRPr lang="en-US" altLang="ko-KR" sz="2400" spc="-150" dirty="0" smtClean="0"/>
              </a:p>
              <a:p>
                <a:pPr algn="just">
                  <a:lnSpc>
                    <a:spcPct val="120000"/>
                  </a:lnSpc>
                </a:pPr>
                <a:endParaRPr lang="en-US" altLang="ko-KR" sz="2400" spc="-150" dirty="0"/>
              </a:p>
              <a:p>
                <a:pPr algn="just">
                  <a:lnSpc>
                    <a:spcPct val="120000"/>
                  </a:lnSpc>
                </a:pPr>
                <a:r>
                  <a:rPr lang="ko-KR" altLang="en-US" sz="2400" spc="-150" dirty="0" smtClean="0">
                    <a:solidFill>
                      <a:srgbClr val="0070C0"/>
                    </a:solidFill>
                  </a:rPr>
                  <a:t>결정 계수 </a:t>
                </a:r>
                <a:r>
                  <a:rPr lang="en-US" altLang="ko-KR" sz="2400" spc="-150" dirty="0" smtClean="0">
                    <a:solidFill>
                      <a:srgbClr val="0070C0"/>
                    </a:solidFill>
                  </a:rPr>
                  <a:t>: 0.627</a:t>
                </a:r>
              </a:p>
              <a:p>
                <a:pPr algn="just">
                  <a:lnSpc>
                    <a:spcPct val="120000"/>
                  </a:lnSpc>
                </a:pPr>
                <a:endParaRPr lang="en-US" altLang="ko-KR" sz="2400" spc="-150" dirty="0">
                  <a:solidFill>
                    <a:srgbClr val="0070C0"/>
                  </a:solidFill>
                </a:endParaRPr>
              </a:p>
              <a:p>
                <a:pPr algn="just">
                  <a:lnSpc>
                    <a:spcPct val="120000"/>
                  </a:lnSpc>
                </a:pPr>
                <a:r>
                  <a:rPr lang="en-US" altLang="ko-KR" sz="2400" spc="-150" dirty="0" smtClean="0">
                    <a:solidFill>
                      <a:srgbClr val="0070C0"/>
                    </a:solidFill>
                  </a:rPr>
                  <a:t>2</a:t>
                </a:r>
                <a:r>
                  <a:rPr lang="ko-KR" altLang="en-US" sz="2400" spc="-150" dirty="0" smtClean="0">
                    <a:solidFill>
                      <a:srgbClr val="0070C0"/>
                    </a:solidFill>
                  </a:rPr>
                  <a:t>차 항을 포함한 모델이 설명력이 더 좋다</a:t>
                </a:r>
                <a:endParaRPr lang="en-US" altLang="ko-KR" sz="2400" spc="-15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897A5FA-352E-40D9-B638-E3948DB24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640" y="2231912"/>
                <a:ext cx="5363714" cy="3637919"/>
              </a:xfrm>
              <a:prstGeom prst="rect">
                <a:avLst/>
              </a:prstGeom>
              <a:blipFill>
                <a:blip r:embed="rId2"/>
                <a:stretch>
                  <a:fillRect l="-1705" t="-503" r="-568" b="-18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59" y="2389244"/>
            <a:ext cx="5638801" cy="2938140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0318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784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러시아 월드컵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공격 지표를 활용한 모델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DBD4F24-2395-4218-94E7-AADA07C9950F}"/>
              </a:ext>
            </a:extLst>
          </p:cNvPr>
          <p:cNvSpPr/>
          <p:nvPr/>
        </p:nvSpPr>
        <p:spPr>
          <a:xfrm>
            <a:off x="205560" y="1626780"/>
            <a:ext cx="5638801" cy="4463069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FA19932-DC77-414C-BE6E-5C18E51A7B97}"/>
              </a:ext>
            </a:extLst>
          </p:cNvPr>
          <p:cNvSpPr/>
          <p:nvPr/>
        </p:nvSpPr>
        <p:spPr>
          <a:xfrm>
            <a:off x="6347640" y="1626780"/>
            <a:ext cx="5638800" cy="4463069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8259F41-DE39-47C2-B27C-CC1F4AF2AB33}"/>
              </a:ext>
            </a:extLst>
          </p:cNvPr>
          <p:cNvGrpSpPr/>
          <p:nvPr/>
        </p:nvGrpSpPr>
        <p:grpSpPr>
          <a:xfrm>
            <a:off x="3986377" y="1042301"/>
            <a:ext cx="4219248" cy="499107"/>
            <a:chOff x="5274058" y="762593"/>
            <a:chExt cx="5231218" cy="68449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E7E2919-4DF1-4E4C-B82F-D79EA43A2487}"/>
                </a:ext>
              </a:extLst>
            </p:cNvPr>
            <p:cNvSpPr/>
            <p:nvPr/>
          </p:nvSpPr>
          <p:spPr>
            <a:xfrm>
              <a:off x="5274058" y="762593"/>
              <a:ext cx="5231218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BF29F5-BA2F-47E0-86C1-B548F10C670F}"/>
                </a:ext>
              </a:extLst>
            </p:cNvPr>
            <p:cNvSpPr txBox="1"/>
            <p:nvPr/>
          </p:nvSpPr>
          <p:spPr>
            <a:xfrm>
              <a:off x="6224958" y="762593"/>
              <a:ext cx="3329422" cy="6331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300" dirty="0" err="1" smtClean="0">
                  <a:latin typeface="+mj-ea"/>
                  <a:ea typeface="+mj-ea"/>
                </a:rPr>
                <a:t>공격지표</a:t>
              </a:r>
              <a:r>
                <a:rPr lang="ko-KR" altLang="en-US" sz="2400" spc="-300" dirty="0" smtClean="0">
                  <a:latin typeface="+mj-ea"/>
                  <a:ea typeface="+mj-ea"/>
                </a:rPr>
                <a:t> </a:t>
              </a:r>
              <a:r>
                <a:rPr lang="en-US" altLang="ko-KR" sz="2400" spc="-300" dirty="0" smtClean="0">
                  <a:latin typeface="+mj-ea"/>
                  <a:ea typeface="+mj-ea"/>
                </a:rPr>
                <a:t>– </a:t>
              </a:r>
              <a:r>
                <a:rPr lang="ko-KR" altLang="en-US" sz="2400" spc="-300" dirty="0" smtClean="0">
                  <a:latin typeface="+mj-ea"/>
                  <a:ea typeface="+mj-ea"/>
                </a:rPr>
                <a:t>기대 득점</a:t>
              </a:r>
              <a:endParaRPr lang="ko-KR" altLang="en-US" sz="2400" spc="-300" dirty="0">
                <a:latin typeface="+mj-ea"/>
                <a:ea typeface="+mj-ea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897A5FA-352E-40D9-B638-E3948DB24052}"/>
              </a:ext>
            </a:extLst>
          </p:cNvPr>
          <p:cNvSpPr txBox="1"/>
          <p:nvPr/>
        </p:nvSpPr>
        <p:spPr>
          <a:xfrm>
            <a:off x="389700" y="2215647"/>
            <a:ext cx="5270520" cy="27515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400" spc="-150" dirty="0" smtClean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➊ </a:t>
            </a:r>
            <a:r>
              <a:rPr lang="ko-KR" altLang="en-US" sz="2400" spc="-150" dirty="0" smtClean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단순 선형 회귀 모델</a:t>
            </a:r>
            <a:endParaRPr lang="en-US" altLang="ko-KR" sz="2400" spc="-150" dirty="0" smtClean="0"/>
          </a:p>
          <a:p>
            <a:pPr algn="just">
              <a:lnSpc>
                <a:spcPct val="120000"/>
              </a:lnSpc>
            </a:pPr>
            <a:endParaRPr lang="en-US" altLang="ko-KR" sz="2400" spc="-150" dirty="0" smtClean="0"/>
          </a:p>
          <a:p>
            <a:pPr algn="just">
              <a:lnSpc>
                <a:spcPct val="120000"/>
              </a:lnSpc>
            </a:pPr>
            <a:r>
              <a:rPr lang="en-US" altLang="ko-KR" sz="2400" spc="-150" dirty="0" smtClean="0"/>
              <a:t>Y : Score</a:t>
            </a:r>
          </a:p>
          <a:p>
            <a:pPr algn="just">
              <a:lnSpc>
                <a:spcPct val="120000"/>
              </a:lnSpc>
            </a:pPr>
            <a:r>
              <a:rPr lang="en-US" altLang="ko-KR" sz="2400" spc="-150" dirty="0" smtClean="0"/>
              <a:t>X : </a:t>
            </a:r>
            <a:r>
              <a:rPr lang="ko-KR" altLang="en-US" sz="2400" spc="-150" dirty="0" smtClean="0"/>
              <a:t>기대 득점</a:t>
            </a:r>
            <a:endParaRPr lang="en-US" altLang="ko-KR" sz="2400" spc="-150" dirty="0" smtClean="0"/>
          </a:p>
          <a:p>
            <a:pPr algn="just">
              <a:lnSpc>
                <a:spcPct val="120000"/>
              </a:lnSpc>
            </a:pPr>
            <a:endParaRPr lang="en-US" altLang="ko-KR" sz="2400" spc="-150" dirty="0"/>
          </a:p>
          <a:p>
            <a:pPr algn="just">
              <a:lnSpc>
                <a:spcPct val="120000"/>
              </a:lnSpc>
            </a:pPr>
            <a:r>
              <a:rPr lang="ko-KR" altLang="en-US" sz="2400" spc="-150" dirty="0" smtClean="0"/>
              <a:t>결정 계수 </a:t>
            </a:r>
            <a:r>
              <a:rPr lang="en-US" altLang="ko-KR" sz="2400" spc="-150" dirty="0" smtClean="0"/>
              <a:t>: 0.1113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897A5FA-352E-40D9-B638-E3948DB24052}"/>
                  </a:ext>
                </a:extLst>
              </p:cNvPr>
              <p:cNvSpPr txBox="1"/>
              <p:nvPr/>
            </p:nvSpPr>
            <p:spPr>
              <a:xfrm>
                <a:off x="6347640" y="2141780"/>
                <a:ext cx="5363714" cy="363791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en-US" altLang="ko-KR" sz="2400" spc="-150" dirty="0" smtClean="0"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➋ 2</a:t>
                </a:r>
                <a:r>
                  <a:rPr lang="ko-KR" altLang="en-US" sz="2400" spc="-150" dirty="0" smtClean="0"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차 선형 회귀 모델</a:t>
                </a:r>
                <a:r>
                  <a:rPr lang="en-US" altLang="ko-KR" sz="2400" spc="-150" dirty="0" smtClean="0"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2400" b="0" i="1" spc="-150" smtClean="0">
                        <a:latin typeface="Cambria Math" panose="02040503050406030204" pitchFamily="18" charset="0"/>
                        <a:ea typeface="LG Smart UI SemiBold" panose="020B0700000101010101" pitchFamily="50" charset="-127"/>
                      </a:rPr>
                      <m:t>𝑌</m:t>
                    </m:r>
                    <m:r>
                      <a:rPr lang="en-US" altLang="ko-KR" sz="2400" b="0" i="1" spc="-150" smtClean="0">
                        <a:latin typeface="Cambria Math" panose="02040503050406030204" pitchFamily="18" charset="0"/>
                        <a:ea typeface="LG Smart UI SemiBold" panose="020B0700000101010101" pitchFamily="50" charset="-127"/>
                      </a:rPr>
                      <m:t>~</m:t>
                    </m:r>
                    <m:r>
                      <a:rPr lang="en-US" altLang="ko-KR" sz="2400" b="0" i="1" spc="-150" smtClean="0">
                        <a:latin typeface="Cambria Math" panose="02040503050406030204" pitchFamily="18" charset="0"/>
                        <a:ea typeface="LG Smart UI SemiBold" panose="020B0700000101010101" pitchFamily="50" charset="-127"/>
                      </a:rPr>
                      <m:t>𝑋</m:t>
                    </m:r>
                    <m:r>
                      <a:rPr lang="en-US" altLang="ko-KR" sz="2400" b="0" i="1" spc="-150" smtClean="0">
                        <a:latin typeface="Cambria Math" panose="02040503050406030204" pitchFamily="18" charset="0"/>
                        <a:ea typeface="LG Smart UI SemiBold" panose="020B0700000101010101" pitchFamily="50" charset="-127"/>
                      </a:rPr>
                      <m:t>+</m:t>
                    </m:r>
                    <m:sSup>
                      <m:sSupPr>
                        <m:ctrlPr>
                          <a:rPr lang="en-US" altLang="ko-KR" sz="2400" b="0" i="1" spc="-150" smtClean="0">
                            <a:latin typeface="Cambria Math" panose="02040503050406030204" pitchFamily="18" charset="0"/>
                            <a:ea typeface="LG Smart UI SemiBold" panose="020B07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400" b="0" i="1" spc="-150" smtClean="0">
                            <a:latin typeface="Cambria Math" panose="02040503050406030204" pitchFamily="18" charset="0"/>
                            <a:ea typeface="LG Smart UI SemiBold" panose="020B0700000101010101" pitchFamily="50" charset="-127"/>
                          </a:rPr>
                          <m:t>𝑋</m:t>
                        </m:r>
                      </m:e>
                      <m:sup>
                        <m:r>
                          <a:rPr lang="en-US" altLang="ko-KR" sz="2400" b="0" i="1" spc="-150" smtClean="0">
                            <a:latin typeface="Cambria Math" panose="02040503050406030204" pitchFamily="18" charset="0"/>
                            <a:ea typeface="LG Smart UI SemiBold" panose="020B07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400" b="0" spc="-150" dirty="0" smtClean="0"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)</a:t>
                </a:r>
              </a:p>
              <a:p>
                <a:pPr algn="just">
                  <a:lnSpc>
                    <a:spcPct val="120000"/>
                  </a:lnSpc>
                </a:pPr>
                <a:endParaRPr lang="en-US" altLang="ko-KR" sz="2400" spc="-150" dirty="0" smtClean="0"/>
              </a:p>
              <a:p>
                <a:pPr algn="just">
                  <a:lnSpc>
                    <a:spcPct val="120000"/>
                  </a:lnSpc>
                </a:pPr>
                <a:r>
                  <a:rPr lang="en-US" altLang="ko-KR" sz="2400" spc="-150" dirty="0" smtClean="0"/>
                  <a:t>Y : Score</a:t>
                </a:r>
              </a:p>
              <a:p>
                <a:pPr algn="just">
                  <a:lnSpc>
                    <a:spcPct val="120000"/>
                  </a:lnSpc>
                </a:pPr>
                <a:r>
                  <a:rPr lang="en-US" altLang="ko-KR" sz="2400" spc="-150" dirty="0" smtClean="0"/>
                  <a:t>X : </a:t>
                </a:r>
                <a:r>
                  <a:rPr lang="ko-KR" altLang="en-US" sz="2400" spc="-150" dirty="0" smtClean="0"/>
                  <a:t>기대 득점</a:t>
                </a:r>
                <a:endParaRPr lang="en-US" altLang="ko-KR" sz="2400" spc="-150" dirty="0" smtClean="0"/>
              </a:p>
              <a:p>
                <a:pPr algn="just">
                  <a:lnSpc>
                    <a:spcPct val="120000"/>
                  </a:lnSpc>
                </a:pPr>
                <a:endParaRPr lang="en-US" altLang="ko-KR" sz="2400" spc="-150" dirty="0"/>
              </a:p>
              <a:p>
                <a:pPr algn="just">
                  <a:lnSpc>
                    <a:spcPct val="120000"/>
                  </a:lnSpc>
                </a:pPr>
                <a:r>
                  <a:rPr lang="ko-KR" altLang="en-US" sz="2400" spc="-150" dirty="0" smtClean="0"/>
                  <a:t>결정 계수 </a:t>
                </a:r>
                <a:r>
                  <a:rPr lang="en-US" altLang="ko-KR" sz="2400" spc="-150" dirty="0" smtClean="0"/>
                  <a:t>: 0.155</a:t>
                </a:r>
              </a:p>
              <a:p>
                <a:pPr algn="just">
                  <a:lnSpc>
                    <a:spcPct val="120000"/>
                  </a:lnSpc>
                </a:pPr>
                <a:endParaRPr lang="en-US" altLang="ko-KR" sz="2400" spc="-150" dirty="0" smtClean="0">
                  <a:solidFill>
                    <a:srgbClr val="0070C0"/>
                  </a:solidFill>
                </a:endParaRPr>
              </a:p>
              <a:p>
                <a:pPr algn="just">
                  <a:lnSpc>
                    <a:spcPct val="120000"/>
                  </a:lnSpc>
                </a:pPr>
                <a:endParaRPr lang="en-US" altLang="ko-KR" sz="2400" spc="-15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897A5FA-352E-40D9-B638-E3948DB24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640" y="2141780"/>
                <a:ext cx="5363714" cy="3637919"/>
              </a:xfrm>
              <a:prstGeom prst="rect">
                <a:avLst/>
              </a:prstGeom>
              <a:blipFill>
                <a:blip r:embed="rId2"/>
                <a:stretch>
                  <a:fillRect l="-1705" t="-5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847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5" y="127626"/>
            <a:ext cx="8194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러시아 월드컵 </a:t>
            </a:r>
            <a:r>
              <a:rPr lang="en-US" altLang="ko-KR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</a:t>
            </a:r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공격 지표를 활용한 모델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DBD4F24-2395-4218-94E7-AADA07C9950F}"/>
              </a:ext>
            </a:extLst>
          </p:cNvPr>
          <p:cNvSpPr/>
          <p:nvPr/>
        </p:nvSpPr>
        <p:spPr>
          <a:xfrm>
            <a:off x="205560" y="1626780"/>
            <a:ext cx="5638801" cy="4463069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FA19932-DC77-414C-BE6E-5C18E51A7B97}"/>
              </a:ext>
            </a:extLst>
          </p:cNvPr>
          <p:cNvSpPr/>
          <p:nvPr/>
        </p:nvSpPr>
        <p:spPr>
          <a:xfrm>
            <a:off x="6347640" y="1626780"/>
            <a:ext cx="5638800" cy="4463069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8259F41-DE39-47C2-B27C-CC1F4AF2AB33}"/>
              </a:ext>
            </a:extLst>
          </p:cNvPr>
          <p:cNvGrpSpPr/>
          <p:nvPr/>
        </p:nvGrpSpPr>
        <p:grpSpPr>
          <a:xfrm>
            <a:off x="3986377" y="1028196"/>
            <a:ext cx="4219248" cy="513212"/>
            <a:chOff x="5274058" y="743249"/>
            <a:chExt cx="5231218" cy="7038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E7E2919-4DF1-4E4C-B82F-D79EA43A2487}"/>
                </a:ext>
              </a:extLst>
            </p:cNvPr>
            <p:cNvSpPr/>
            <p:nvPr/>
          </p:nvSpPr>
          <p:spPr>
            <a:xfrm>
              <a:off x="5274058" y="762593"/>
              <a:ext cx="5231218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BF29F5-BA2F-47E0-86C1-B548F10C670F}"/>
                </a:ext>
              </a:extLst>
            </p:cNvPr>
            <p:cNvSpPr txBox="1"/>
            <p:nvPr/>
          </p:nvSpPr>
          <p:spPr>
            <a:xfrm>
              <a:off x="5875161" y="743249"/>
              <a:ext cx="4029015" cy="6331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300" dirty="0" err="1" smtClean="0">
                  <a:latin typeface="+mj-ea"/>
                  <a:ea typeface="+mj-ea"/>
                </a:rPr>
                <a:t>공격지표</a:t>
              </a:r>
              <a:r>
                <a:rPr lang="ko-KR" altLang="en-US" sz="2400" spc="-300" dirty="0">
                  <a:latin typeface="+mj-ea"/>
                  <a:ea typeface="+mj-ea"/>
                </a:rPr>
                <a:t> </a:t>
              </a:r>
              <a:r>
                <a:rPr lang="en-US" altLang="ko-KR" sz="2400" spc="-300" dirty="0" smtClean="0">
                  <a:latin typeface="+mj-ea"/>
                  <a:ea typeface="+mj-ea"/>
                </a:rPr>
                <a:t>– </a:t>
              </a:r>
              <a:r>
                <a:rPr lang="ko-KR" altLang="en-US" sz="2400" spc="-300" dirty="0" smtClean="0">
                  <a:latin typeface="+mj-ea"/>
                  <a:ea typeface="+mj-ea"/>
                </a:rPr>
                <a:t>평균 슈팅 횟수</a:t>
              </a:r>
              <a:endParaRPr lang="ko-KR" altLang="en-US" sz="2400" spc="-300" dirty="0">
                <a:latin typeface="+mj-ea"/>
                <a:ea typeface="+mj-ea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897A5FA-352E-40D9-B638-E3948DB24052}"/>
              </a:ext>
            </a:extLst>
          </p:cNvPr>
          <p:cNvSpPr txBox="1"/>
          <p:nvPr/>
        </p:nvSpPr>
        <p:spPr>
          <a:xfrm>
            <a:off x="6347640" y="2231912"/>
            <a:ext cx="5270520" cy="36379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400" spc="-150" dirty="0" smtClean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➊ </a:t>
            </a:r>
            <a:r>
              <a:rPr lang="ko-KR" altLang="en-US" sz="2400" spc="-150" dirty="0" smtClean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단순 선형 회귀 모델</a:t>
            </a:r>
            <a:endParaRPr lang="en-US" altLang="ko-KR" sz="2400" spc="-150" dirty="0" smtClean="0"/>
          </a:p>
          <a:p>
            <a:pPr algn="just">
              <a:lnSpc>
                <a:spcPct val="120000"/>
              </a:lnSpc>
            </a:pPr>
            <a:endParaRPr lang="en-US" altLang="ko-KR" sz="2400" spc="-150" dirty="0"/>
          </a:p>
          <a:p>
            <a:pPr algn="just">
              <a:lnSpc>
                <a:spcPct val="120000"/>
              </a:lnSpc>
            </a:pPr>
            <a:r>
              <a:rPr lang="en-US" altLang="ko-KR" sz="2400" spc="-150" dirty="0" smtClean="0"/>
              <a:t>Y : Score</a:t>
            </a:r>
          </a:p>
          <a:p>
            <a:pPr algn="just">
              <a:lnSpc>
                <a:spcPct val="120000"/>
              </a:lnSpc>
            </a:pPr>
            <a:r>
              <a:rPr lang="en-US" altLang="ko-KR" sz="2400" spc="-150" dirty="0" smtClean="0"/>
              <a:t>X : </a:t>
            </a:r>
            <a:r>
              <a:rPr lang="ko-KR" altLang="en-US" sz="2400" spc="-150" dirty="0" smtClean="0"/>
              <a:t>평균 슈팅 횟수</a:t>
            </a:r>
            <a:endParaRPr lang="en-US" altLang="ko-KR" sz="2400" spc="-150" dirty="0" smtClean="0"/>
          </a:p>
          <a:p>
            <a:pPr algn="just">
              <a:lnSpc>
                <a:spcPct val="120000"/>
              </a:lnSpc>
            </a:pPr>
            <a:endParaRPr lang="en-US" altLang="ko-KR" sz="2400" spc="-150" dirty="0"/>
          </a:p>
          <a:p>
            <a:pPr algn="just">
              <a:lnSpc>
                <a:spcPct val="120000"/>
              </a:lnSpc>
            </a:pPr>
            <a:r>
              <a:rPr lang="ko-KR" altLang="en-US" sz="2400" spc="-150" dirty="0" smtClean="0"/>
              <a:t>결정 계수 </a:t>
            </a:r>
            <a:r>
              <a:rPr lang="en-US" altLang="ko-KR" sz="2400" spc="-150" dirty="0" smtClean="0"/>
              <a:t>: 0.05734</a:t>
            </a:r>
          </a:p>
          <a:p>
            <a:pPr algn="just">
              <a:lnSpc>
                <a:spcPct val="120000"/>
              </a:lnSpc>
            </a:pPr>
            <a:endParaRPr lang="en-US" altLang="ko-KR" sz="2400" spc="-150" dirty="0"/>
          </a:p>
          <a:p>
            <a:pPr algn="just">
              <a:lnSpc>
                <a:spcPct val="120000"/>
              </a:lnSpc>
            </a:pPr>
            <a:r>
              <a:rPr lang="ko-KR" altLang="en-US" sz="2400" spc="-150" dirty="0" smtClean="0">
                <a:solidFill>
                  <a:srgbClr val="FF0000"/>
                </a:solidFill>
              </a:rPr>
              <a:t>변수 자체도 유의미하지 않다</a:t>
            </a:r>
            <a:endParaRPr lang="en-US" altLang="ko-KR" sz="2400" spc="-150" dirty="0">
              <a:solidFill>
                <a:srgbClr val="FF0000"/>
              </a:solidFill>
            </a:endParaRPr>
          </a:p>
        </p:txBody>
      </p:sp>
      <p:pic>
        <p:nvPicPr>
          <p:cNvPr id="12" name="그림 1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59" y="2231912"/>
            <a:ext cx="5638801" cy="3131396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5568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5" y="127626"/>
            <a:ext cx="8194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러시아 월드컵 </a:t>
            </a:r>
            <a:r>
              <a:rPr lang="en-US" altLang="ko-KR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</a:t>
            </a:r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공격 지표를 활용한 모델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FA19932-DC77-414C-BE6E-5C18E51A7B97}"/>
              </a:ext>
            </a:extLst>
          </p:cNvPr>
          <p:cNvSpPr/>
          <p:nvPr/>
        </p:nvSpPr>
        <p:spPr>
          <a:xfrm>
            <a:off x="1356946" y="1626779"/>
            <a:ext cx="9478108" cy="4463069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8259F41-DE39-47C2-B27C-CC1F4AF2AB33}"/>
              </a:ext>
            </a:extLst>
          </p:cNvPr>
          <p:cNvGrpSpPr/>
          <p:nvPr/>
        </p:nvGrpSpPr>
        <p:grpSpPr>
          <a:xfrm>
            <a:off x="3986377" y="1028196"/>
            <a:ext cx="4219248" cy="513212"/>
            <a:chOff x="5274058" y="743249"/>
            <a:chExt cx="5231218" cy="7038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E7E2919-4DF1-4E4C-B82F-D79EA43A2487}"/>
                </a:ext>
              </a:extLst>
            </p:cNvPr>
            <p:cNvSpPr/>
            <p:nvPr/>
          </p:nvSpPr>
          <p:spPr>
            <a:xfrm>
              <a:off x="5274058" y="762593"/>
              <a:ext cx="5231218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BF29F5-BA2F-47E0-86C1-B548F10C670F}"/>
                </a:ext>
              </a:extLst>
            </p:cNvPr>
            <p:cNvSpPr txBox="1"/>
            <p:nvPr/>
          </p:nvSpPr>
          <p:spPr>
            <a:xfrm>
              <a:off x="6008325" y="743249"/>
              <a:ext cx="3762691" cy="6331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300" dirty="0" err="1" smtClean="0">
                  <a:latin typeface="+mj-ea"/>
                  <a:ea typeface="+mj-ea"/>
                </a:rPr>
                <a:t>공격지표</a:t>
              </a:r>
              <a:r>
                <a:rPr lang="ko-KR" altLang="en-US" sz="2400" spc="-300" dirty="0">
                  <a:latin typeface="+mj-ea"/>
                  <a:ea typeface="+mj-ea"/>
                </a:rPr>
                <a:t> </a:t>
              </a:r>
              <a:r>
                <a:rPr lang="en-US" altLang="ko-KR" sz="2400" spc="-300" dirty="0" smtClean="0">
                  <a:latin typeface="+mj-ea"/>
                  <a:ea typeface="+mj-ea"/>
                </a:rPr>
                <a:t>– AIC </a:t>
              </a:r>
              <a:r>
                <a:rPr lang="ko-KR" altLang="en-US" sz="2400" spc="-300" dirty="0" err="1" smtClean="0">
                  <a:latin typeface="+mj-ea"/>
                  <a:ea typeface="+mj-ea"/>
                </a:rPr>
                <a:t>최적모델</a:t>
              </a:r>
              <a:endParaRPr lang="ko-KR" altLang="en-US" sz="2400" spc="-300" dirty="0">
                <a:latin typeface="+mj-ea"/>
                <a:ea typeface="+mj-ea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897A5FA-352E-40D9-B638-E3948DB24052}"/>
              </a:ext>
            </a:extLst>
          </p:cNvPr>
          <p:cNvSpPr txBox="1"/>
          <p:nvPr/>
        </p:nvSpPr>
        <p:spPr>
          <a:xfrm>
            <a:off x="1482471" y="1739541"/>
            <a:ext cx="9226560" cy="40811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400" spc="-150" dirty="0" smtClean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➊ Full Model</a:t>
            </a:r>
            <a:endParaRPr lang="en-US" altLang="ko-KR" sz="2400" spc="-150" dirty="0"/>
          </a:p>
          <a:p>
            <a:pPr algn="just">
              <a:lnSpc>
                <a:spcPct val="120000"/>
              </a:lnSpc>
            </a:pPr>
            <a:r>
              <a:rPr lang="en-US" altLang="ko-KR" sz="2400" spc="-150" dirty="0" smtClean="0"/>
              <a:t>Y : Score,  X : </a:t>
            </a:r>
            <a:r>
              <a:rPr lang="ko-KR" altLang="en-US" sz="2400" spc="-150" dirty="0" smtClean="0"/>
              <a:t>평균 득점 </a:t>
            </a:r>
            <a:r>
              <a:rPr lang="en-US" altLang="ko-KR" sz="2400" spc="-150" dirty="0" smtClean="0"/>
              <a:t>+ </a:t>
            </a:r>
            <a:r>
              <a:rPr lang="ko-KR" altLang="en-US" sz="2400" spc="-150" dirty="0" smtClean="0"/>
              <a:t>평균 득점</a:t>
            </a:r>
            <a:r>
              <a:rPr lang="en-US" altLang="ko-KR" sz="2400" spc="-150" dirty="0" smtClean="0"/>
              <a:t>^2 + </a:t>
            </a:r>
            <a:r>
              <a:rPr lang="ko-KR" altLang="en-US" sz="2400" spc="-150" dirty="0" smtClean="0"/>
              <a:t>평균 기대 득점 </a:t>
            </a:r>
            <a:r>
              <a:rPr lang="en-US" altLang="ko-KR" sz="2400" spc="-150" dirty="0" smtClean="0"/>
              <a:t>+ </a:t>
            </a:r>
            <a:r>
              <a:rPr lang="ko-KR" altLang="en-US" sz="2400" spc="-150" dirty="0" smtClean="0"/>
              <a:t>평균 슈팅 횟수</a:t>
            </a:r>
            <a:endParaRPr lang="en-US" altLang="ko-KR" sz="2400" spc="-150" dirty="0" smtClean="0"/>
          </a:p>
          <a:p>
            <a:pPr algn="just">
              <a:lnSpc>
                <a:spcPct val="120000"/>
              </a:lnSpc>
            </a:pPr>
            <a:endParaRPr lang="en-US" altLang="ko-KR" sz="2400" spc="-150" dirty="0"/>
          </a:p>
          <a:p>
            <a:pPr algn="just">
              <a:lnSpc>
                <a:spcPct val="120000"/>
              </a:lnSpc>
            </a:pPr>
            <a:r>
              <a:rPr lang="en-US" altLang="ko-KR" sz="2400" spc="-150" dirty="0" smtClean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➋ </a:t>
            </a:r>
            <a:r>
              <a:rPr lang="ko-KR" altLang="en-US" sz="2400" spc="-150" dirty="0" smtClean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후진소거법을 이용한 최적 모델 </a:t>
            </a:r>
            <a:endParaRPr lang="en-US" altLang="ko-KR" sz="2400" spc="-150" dirty="0" smtClean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400" spc="-150" dirty="0" smtClean="0"/>
              <a:t>Y : Score</a:t>
            </a:r>
          </a:p>
          <a:p>
            <a:pPr algn="just">
              <a:lnSpc>
                <a:spcPct val="120000"/>
              </a:lnSpc>
            </a:pPr>
            <a:r>
              <a:rPr lang="en-US" altLang="ko-KR" sz="2400" spc="-150" dirty="0" smtClean="0"/>
              <a:t>X : </a:t>
            </a:r>
            <a:r>
              <a:rPr lang="ko-KR" altLang="en-US" sz="2400" spc="-150" dirty="0" smtClean="0"/>
              <a:t>평균 득점</a:t>
            </a:r>
            <a:r>
              <a:rPr lang="en-US" altLang="ko-KR" sz="2400" spc="-150" dirty="0"/>
              <a:t> </a:t>
            </a:r>
            <a:r>
              <a:rPr lang="en-US" altLang="ko-KR" sz="2400" spc="-150" dirty="0" smtClean="0"/>
              <a:t>+ </a:t>
            </a:r>
            <a:r>
              <a:rPr lang="ko-KR" altLang="en-US" sz="2400" spc="-150" dirty="0" smtClean="0"/>
              <a:t>평균 득점</a:t>
            </a:r>
            <a:r>
              <a:rPr lang="en-US" altLang="ko-KR" sz="2400" spc="-150" dirty="0" smtClean="0"/>
              <a:t>^2</a:t>
            </a:r>
          </a:p>
          <a:p>
            <a:pPr algn="just">
              <a:lnSpc>
                <a:spcPct val="120000"/>
              </a:lnSpc>
            </a:pPr>
            <a:endParaRPr lang="en-US" altLang="ko-KR" sz="2400" spc="-150" dirty="0"/>
          </a:p>
          <a:p>
            <a:pPr algn="just">
              <a:lnSpc>
                <a:spcPct val="120000"/>
              </a:lnSpc>
            </a:pPr>
            <a:r>
              <a:rPr lang="en-US" altLang="ko-KR" sz="2400" spc="-150" dirty="0" smtClean="0">
                <a:solidFill>
                  <a:srgbClr val="0070C0"/>
                </a:solidFill>
              </a:rPr>
              <a:t>AIC : 29.755</a:t>
            </a:r>
          </a:p>
          <a:p>
            <a:pPr algn="just">
              <a:lnSpc>
                <a:spcPct val="120000"/>
              </a:lnSpc>
            </a:pPr>
            <a:r>
              <a:rPr lang="ko-KR" altLang="en-US" sz="2400" spc="-150" dirty="0" smtClean="0">
                <a:solidFill>
                  <a:srgbClr val="0070C0"/>
                </a:solidFill>
              </a:rPr>
              <a:t>결정 계수 </a:t>
            </a:r>
            <a:r>
              <a:rPr lang="en-US" altLang="ko-KR" sz="2400" spc="-150" dirty="0" smtClean="0">
                <a:solidFill>
                  <a:srgbClr val="0070C0"/>
                </a:solidFill>
              </a:rPr>
              <a:t>: 0.627</a:t>
            </a:r>
            <a:endParaRPr lang="en-US" altLang="ko-KR" sz="2400" spc="-15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80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5" y="127626"/>
            <a:ext cx="8194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러시아 월드컵 </a:t>
            </a:r>
            <a:r>
              <a:rPr lang="en-US" altLang="ko-KR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</a:t>
            </a:r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수비 지표를 활용한 모델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DBD4F24-2395-4218-94E7-AADA07C9950F}"/>
              </a:ext>
            </a:extLst>
          </p:cNvPr>
          <p:cNvSpPr/>
          <p:nvPr/>
        </p:nvSpPr>
        <p:spPr>
          <a:xfrm>
            <a:off x="205560" y="1626780"/>
            <a:ext cx="5638801" cy="4463069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FA19932-DC77-414C-BE6E-5C18E51A7B97}"/>
              </a:ext>
            </a:extLst>
          </p:cNvPr>
          <p:cNvSpPr/>
          <p:nvPr/>
        </p:nvSpPr>
        <p:spPr>
          <a:xfrm>
            <a:off x="6347640" y="1626780"/>
            <a:ext cx="5638800" cy="4463069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8259F41-DE39-47C2-B27C-CC1F4AF2AB33}"/>
              </a:ext>
            </a:extLst>
          </p:cNvPr>
          <p:cNvGrpSpPr/>
          <p:nvPr/>
        </p:nvGrpSpPr>
        <p:grpSpPr>
          <a:xfrm>
            <a:off x="3986377" y="1028196"/>
            <a:ext cx="4219248" cy="513212"/>
            <a:chOff x="5274058" y="743249"/>
            <a:chExt cx="5231218" cy="7038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E7E2919-4DF1-4E4C-B82F-D79EA43A2487}"/>
                </a:ext>
              </a:extLst>
            </p:cNvPr>
            <p:cNvSpPr/>
            <p:nvPr/>
          </p:nvSpPr>
          <p:spPr>
            <a:xfrm>
              <a:off x="5274058" y="762593"/>
              <a:ext cx="5231218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BF29F5-BA2F-47E0-86C1-B548F10C670F}"/>
                </a:ext>
              </a:extLst>
            </p:cNvPr>
            <p:cNvSpPr txBox="1"/>
            <p:nvPr/>
          </p:nvSpPr>
          <p:spPr>
            <a:xfrm>
              <a:off x="6248808" y="743249"/>
              <a:ext cx="3281722" cy="6331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300" dirty="0" err="1" smtClean="0">
                  <a:latin typeface="+mj-ea"/>
                  <a:ea typeface="+mj-ea"/>
                </a:rPr>
                <a:t>수비지표</a:t>
              </a:r>
              <a:r>
                <a:rPr lang="ko-KR" altLang="en-US" sz="2400" spc="-300" dirty="0" smtClean="0">
                  <a:latin typeface="+mj-ea"/>
                  <a:ea typeface="+mj-ea"/>
                </a:rPr>
                <a:t> </a:t>
              </a:r>
              <a:r>
                <a:rPr lang="en-US" altLang="ko-KR" sz="2400" spc="-300" dirty="0" smtClean="0">
                  <a:latin typeface="+mj-ea"/>
                  <a:ea typeface="+mj-ea"/>
                </a:rPr>
                <a:t>– </a:t>
              </a:r>
              <a:r>
                <a:rPr lang="ko-KR" altLang="en-US" sz="2400" spc="-300" dirty="0" smtClean="0">
                  <a:latin typeface="+mj-ea"/>
                  <a:ea typeface="+mj-ea"/>
                </a:rPr>
                <a:t>평균 실점</a:t>
              </a:r>
              <a:endParaRPr lang="ko-KR" altLang="en-US" sz="2400" spc="-300" dirty="0">
                <a:latin typeface="+mj-ea"/>
                <a:ea typeface="+mj-ea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897A5FA-352E-40D9-B638-E3948DB24052}"/>
              </a:ext>
            </a:extLst>
          </p:cNvPr>
          <p:cNvSpPr txBox="1"/>
          <p:nvPr/>
        </p:nvSpPr>
        <p:spPr>
          <a:xfrm>
            <a:off x="6347640" y="2231912"/>
            <a:ext cx="5270520" cy="3490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400" spc="-150" dirty="0" smtClean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➊ </a:t>
            </a:r>
            <a:r>
              <a:rPr lang="ko-KR" altLang="en-US" sz="2400" spc="-150" dirty="0" smtClean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단순 선형 회귀 모델</a:t>
            </a:r>
            <a:endParaRPr lang="en-US" altLang="ko-KR" sz="2400" spc="-150" dirty="0" smtClean="0"/>
          </a:p>
          <a:p>
            <a:pPr algn="just">
              <a:lnSpc>
                <a:spcPct val="120000"/>
              </a:lnSpc>
            </a:pPr>
            <a:endParaRPr lang="en-US" altLang="ko-KR" sz="2400" spc="-150" dirty="0"/>
          </a:p>
          <a:p>
            <a:pPr algn="just">
              <a:lnSpc>
                <a:spcPct val="120000"/>
              </a:lnSpc>
            </a:pPr>
            <a:r>
              <a:rPr lang="en-US" altLang="ko-KR" sz="2400" spc="-150" dirty="0" smtClean="0"/>
              <a:t>Y : Score</a:t>
            </a:r>
          </a:p>
          <a:p>
            <a:pPr algn="just">
              <a:lnSpc>
                <a:spcPct val="120000"/>
              </a:lnSpc>
            </a:pPr>
            <a:r>
              <a:rPr lang="en-US" altLang="ko-KR" sz="2400" spc="-150" dirty="0" smtClean="0"/>
              <a:t>X : </a:t>
            </a:r>
            <a:r>
              <a:rPr lang="ko-KR" altLang="en-US" sz="2400" spc="-150" dirty="0" smtClean="0"/>
              <a:t>평균 실점</a:t>
            </a:r>
            <a:endParaRPr lang="en-US" altLang="ko-KR" sz="2400" spc="-150" dirty="0" smtClean="0"/>
          </a:p>
          <a:p>
            <a:pPr algn="just">
              <a:lnSpc>
                <a:spcPct val="120000"/>
              </a:lnSpc>
            </a:pPr>
            <a:endParaRPr lang="en-US" altLang="ko-KR" sz="2400" spc="-150" dirty="0"/>
          </a:p>
          <a:p>
            <a:pPr algn="just">
              <a:lnSpc>
                <a:spcPct val="120000"/>
              </a:lnSpc>
            </a:pPr>
            <a:r>
              <a:rPr lang="ko-KR" altLang="en-US" sz="2400" spc="-150" dirty="0" smtClean="0"/>
              <a:t>결정 계수 </a:t>
            </a:r>
            <a:r>
              <a:rPr lang="en-US" altLang="ko-KR" sz="2400" spc="-150" dirty="0" smtClean="0"/>
              <a:t>: 0.1649</a:t>
            </a:r>
          </a:p>
          <a:p>
            <a:pPr algn="just">
              <a:lnSpc>
                <a:spcPct val="120000"/>
              </a:lnSpc>
            </a:pPr>
            <a:endParaRPr lang="en-US" altLang="ko-KR" sz="2000" spc="-150" dirty="0"/>
          </a:p>
          <a:p>
            <a:pPr algn="just">
              <a:lnSpc>
                <a:spcPct val="120000"/>
              </a:lnSpc>
            </a:pPr>
            <a:endParaRPr lang="ko-KR" altLang="en-US" sz="2000" spc="-150" dirty="0"/>
          </a:p>
        </p:txBody>
      </p:sp>
      <p:pic>
        <p:nvPicPr>
          <p:cNvPr id="12" name="그림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59" y="2231912"/>
            <a:ext cx="5638801" cy="2981926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1002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5" y="127626"/>
            <a:ext cx="8194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러시아 월드컵 </a:t>
            </a:r>
            <a:r>
              <a:rPr lang="en-US" altLang="ko-KR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</a:t>
            </a:r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수비 지표를 활용한 모델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DBD4F24-2395-4218-94E7-AADA07C9950F}"/>
              </a:ext>
            </a:extLst>
          </p:cNvPr>
          <p:cNvSpPr/>
          <p:nvPr/>
        </p:nvSpPr>
        <p:spPr>
          <a:xfrm>
            <a:off x="205560" y="1626780"/>
            <a:ext cx="5638801" cy="4463069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FA19932-DC77-414C-BE6E-5C18E51A7B97}"/>
              </a:ext>
            </a:extLst>
          </p:cNvPr>
          <p:cNvSpPr/>
          <p:nvPr/>
        </p:nvSpPr>
        <p:spPr>
          <a:xfrm>
            <a:off x="6347640" y="1626780"/>
            <a:ext cx="5638800" cy="4463069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8259F41-DE39-47C2-B27C-CC1F4AF2AB33}"/>
              </a:ext>
            </a:extLst>
          </p:cNvPr>
          <p:cNvGrpSpPr/>
          <p:nvPr/>
        </p:nvGrpSpPr>
        <p:grpSpPr>
          <a:xfrm>
            <a:off x="3986377" y="1042301"/>
            <a:ext cx="4219248" cy="499107"/>
            <a:chOff x="5274058" y="762593"/>
            <a:chExt cx="5231218" cy="68449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E7E2919-4DF1-4E4C-B82F-D79EA43A2487}"/>
                </a:ext>
              </a:extLst>
            </p:cNvPr>
            <p:cNvSpPr/>
            <p:nvPr/>
          </p:nvSpPr>
          <p:spPr>
            <a:xfrm>
              <a:off x="5274058" y="762593"/>
              <a:ext cx="5231218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BF29F5-BA2F-47E0-86C1-B548F10C670F}"/>
                </a:ext>
              </a:extLst>
            </p:cNvPr>
            <p:cNvSpPr txBox="1"/>
            <p:nvPr/>
          </p:nvSpPr>
          <p:spPr>
            <a:xfrm>
              <a:off x="6248808" y="764152"/>
              <a:ext cx="3281722" cy="6331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300" dirty="0" err="1" smtClean="0">
                  <a:latin typeface="+mj-ea"/>
                  <a:ea typeface="+mj-ea"/>
                </a:rPr>
                <a:t>수비지표</a:t>
              </a:r>
              <a:r>
                <a:rPr lang="ko-KR" altLang="en-US" sz="2400" spc="-300" dirty="0" smtClean="0">
                  <a:latin typeface="+mj-ea"/>
                  <a:ea typeface="+mj-ea"/>
                </a:rPr>
                <a:t> </a:t>
              </a:r>
              <a:r>
                <a:rPr lang="en-US" altLang="ko-KR" sz="2400" spc="-300" dirty="0" smtClean="0">
                  <a:latin typeface="+mj-ea"/>
                  <a:ea typeface="+mj-ea"/>
                </a:rPr>
                <a:t>– </a:t>
              </a:r>
              <a:r>
                <a:rPr lang="ko-KR" altLang="en-US" sz="2400" spc="-300" dirty="0" smtClean="0">
                  <a:latin typeface="+mj-ea"/>
                  <a:ea typeface="+mj-ea"/>
                </a:rPr>
                <a:t>평균 실점</a:t>
              </a:r>
              <a:endParaRPr lang="ko-KR" altLang="en-US" sz="2400" spc="-300" dirty="0">
                <a:latin typeface="+mj-ea"/>
                <a:ea typeface="+mj-e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897A5FA-352E-40D9-B638-E3948DB24052}"/>
                  </a:ext>
                </a:extLst>
              </p:cNvPr>
              <p:cNvSpPr txBox="1"/>
              <p:nvPr/>
            </p:nvSpPr>
            <p:spPr>
              <a:xfrm>
                <a:off x="6347640" y="2231912"/>
                <a:ext cx="5638800" cy="360098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en-US" altLang="ko-KR" sz="2400" spc="-150" dirty="0" smtClean="0"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➋ </a:t>
                </a:r>
                <a:r>
                  <a:rPr lang="ko-KR" altLang="en-US" sz="2400" spc="-150" dirty="0" smtClean="0"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분수 함수 회귀 모델</a:t>
                </a:r>
                <a:r>
                  <a:rPr lang="en-US" altLang="ko-KR" sz="2400" spc="-150" dirty="0" smtClean="0"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2400" b="0" i="1" spc="-150" smtClean="0">
                        <a:latin typeface="Cambria Math" panose="02040503050406030204" pitchFamily="18" charset="0"/>
                        <a:ea typeface="LG Smart UI SemiBold" panose="020B0700000101010101" pitchFamily="50" charset="-127"/>
                      </a:rPr>
                      <m:t>𝑌</m:t>
                    </m:r>
                    <m:r>
                      <a:rPr lang="en-US" altLang="ko-KR" sz="2400" b="0" i="1" spc="-150" smtClean="0">
                        <a:latin typeface="Cambria Math" panose="02040503050406030204" pitchFamily="18" charset="0"/>
                        <a:ea typeface="LG Smart UI SemiBold" panose="020B0700000101010101" pitchFamily="50" charset="-127"/>
                      </a:rPr>
                      <m:t>~1/</m:t>
                    </m:r>
                    <m:r>
                      <a:rPr lang="en-US" altLang="ko-KR" sz="2400" b="0" i="1" spc="-150" smtClean="0">
                        <a:latin typeface="Cambria Math" panose="02040503050406030204" pitchFamily="18" charset="0"/>
                        <a:ea typeface="LG Smart UI SemiBold" panose="020B0700000101010101" pitchFamily="50" charset="-127"/>
                      </a:rPr>
                      <m:t>𝑋</m:t>
                    </m:r>
                  </m:oMath>
                </a14:m>
                <a:r>
                  <a:rPr lang="en-US" altLang="ko-KR" sz="2400" b="0" spc="-150" dirty="0" smtClean="0"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)</a:t>
                </a:r>
              </a:p>
              <a:p>
                <a:pPr algn="just">
                  <a:lnSpc>
                    <a:spcPct val="120000"/>
                  </a:lnSpc>
                </a:pPr>
                <a:endParaRPr lang="en-US" altLang="ko-KR" sz="2400" spc="-150" dirty="0"/>
              </a:p>
              <a:p>
                <a:pPr algn="just">
                  <a:lnSpc>
                    <a:spcPct val="120000"/>
                  </a:lnSpc>
                </a:pPr>
                <a:r>
                  <a:rPr lang="en-US" altLang="ko-KR" sz="2400" spc="-150" dirty="0" smtClean="0"/>
                  <a:t>Y : Score</a:t>
                </a:r>
              </a:p>
              <a:p>
                <a:pPr algn="just">
                  <a:lnSpc>
                    <a:spcPct val="120000"/>
                  </a:lnSpc>
                </a:pPr>
                <a:r>
                  <a:rPr lang="en-US" altLang="ko-KR" sz="2400" spc="-150" dirty="0" smtClean="0"/>
                  <a:t>X : 1/</a:t>
                </a:r>
                <a:r>
                  <a:rPr lang="ko-KR" altLang="en-US" sz="2400" spc="-150" dirty="0" smtClean="0"/>
                  <a:t>평균 실점</a:t>
                </a:r>
                <a:endParaRPr lang="en-US" altLang="ko-KR" sz="2400" spc="-150" dirty="0" smtClean="0"/>
              </a:p>
              <a:p>
                <a:pPr algn="just">
                  <a:lnSpc>
                    <a:spcPct val="120000"/>
                  </a:lnSpc>
                </a:pPr>
                <a:endParaRPr lang="en-US" altLang="ko-KR" sz="2400" spc="-150" dirty="0"/>
              </a:p>
              <a:p>
                <a:pPr algn="just">
                  <a:lnSpc>
                    <a:spcPct val="120000"/>
                  </a:lnSpc>
                </a:pPr>
                <a:r>
                  <a:rPr lang="ko-KR" altLang="en-US" sz="2400" spc="-150" dirty="0" smtClean="0"/>
                  <a:t>결정 계수 </a:t>
                </a:r>
                <a:r>
                  <a:rPr lang="en-US" altLang="ko-KR" sz="2400" spc="-150" dirty="0" smtClean="0"/>
                  <a:t>: 0.1084</a:t>
                </a:r>
              </a:p>
              <a:p>
                <a:pPr algn="just">
                  <a:lnSpc>
                    <a:spcPct val="120000"/>
                  </a:lnSpc>
                </a:pPr>
                <a:endParaRPr lang="en-US" altLang="ko-KR" sz="2400" spc="-150" dirty="0">
                  <a:solidFill>
                    <a:srgbClr val="0070C0"/>
                  </a:solidFill>
                </a:endParaRPr>
              </a:p>
              <a:p>
                <a:pPr algn="just">
                  <a:lnSpc>
                    <a:spcPct val="120000"/>
                  </a:lnSpc>
                </a:pPr>
                <a:r>
                  <a:rPr lang="ko-KR" altLang="en-US" sz="2200" spc="-150" dirty="0" smtClean="0">
                    <a:solidFill>
                      <a:srgbClr val="FF0000"/>
                    </a:solidFill>
                  </a:rPr>
                  <a:t>예상과 달리</a:t>
                </a:r>
                <a:r>
                  <a:rPr lang="en-US" altLang="ko-KR" sz="2200" spc="-150" dirty="0" smtClean="0">
                    <a:solidFill>
                      <a:srgbClr val="FF0000"/>
                    </a:solidFill>
                  </a:rPr>
                  <a:t>, </a:t>
                </a:r>
                <a:r>
                  <a:rPr lang="ko-KR" altLang="en-US" sz="2200" spc="-150" dirty="0" err="1" smtClean="0">
                    <a:solidFill>
                      <a:srgbClr val="FF0000"/>
                    </a:solidFill>
                  </a:rPr>
                  <a:t>분수함수</a:t>
                </a:r>
                <a:r>
                  <a:rPr lang="ko-KR" altLang="en-US" sz="2200" spc="-150" dirty="0" smtClean="0">
                    <a:solidFill>
                      <a:srgbClr val="FF0000"/>
                    </a:solidFill>
                  </a:rPr>
                  <a:t> 모델이 설명력이 낮다</a:t>
                </a:r>
                <a:endParaRPr lang="en-US" altLang="ko-KR" sz="2200" spc="-1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897A5FA-352E-40D9-B638-E3948DB24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640" y="2231912"/>
                <a:ext cx="5638800" cy="3600986"/>
              </a:xfrm>
              <a:prstGeom prst="rect">
                <a:avLst/>
              </a:prstGeom>
              <a:blipFill>
                <a:blip r:embed="rId2"/>
                <a:stretch>
                  <a:fillRect l="-1622" t="-508" b="-1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59" y="2231912"/>
            <a:ext cx="5638801" cy="3210526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397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784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러시아 월드컵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</a:t>
            </a:r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수비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지표를 활용한 모델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DBD4F24-2395-4218-94E7-AADA07C9950F}"/>
              </a:ext>
            </a:extLst>
          </p:cNvPr>
          <p:cNvSpPr/>
          <p:nvPr/>
        </p:nvSpPr>
        <p:spPr>
          <a:xfrm>
            <a:off x="205560" y="1626780"/>
            <a:ext cx="5638801" cy="4463069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FA19932-DC77-414C-BE6E-5C18E51A7B97}"/>
              </a:ext>
            </a:extLst>
          </p:cNvPr>
          <p:cNvSpPr/>
          <p:nvPr/>
        </p:nvSpPr>
        <p:spPr>
          <a:xfrm>
            <a:off x="6347640" y="1626780"/>
            <a:ext cx="5638800" cy="4463069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8259F41-DE39-47C2-B27C-CC1F4AF2AB33}"/>
              </a:ext>
            </a:extLst>
          </p:cNvPr>
          <p:cNvGrpSpPr/>
          <p:nvPr/>
        </p:nvGrpSpPr>
        <p:grpSpPr>
          <a:xfrm>
            <a:off x="3986377" y="1042301"/>
            <a:ext cx="4219248" cy="499107"/>
            <a:chOff x="5274058" y="762593"/>
            <a:chExt cx="5231218" cy="68449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E7E2919-4DF1-4E4C-B82F-D79EA43A2487}"/>
                </a:ext>
              </a:extLst>
            </p:cNvPr>
            <p:cNvSpPr/>
            <p:nvPr/>
          </p:nvSpPr>
          <p:spPr>
            <a:xfrm>
              <a:off x="5274058" y="762593"/>
              <a:ext cx="5231218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BF29F5-BA2F-47E0-86C1-B548F10C670F}"/>
                </a:ext>
              </a:extLst>
            </p:cNvPr>
            <p:cNvSpPr txBox="1"/>
            <p:nvPr/>
          </p:nvSpPr>
          <p:spPr>
            <a:xfrm>
              <a:off x="6248808" y="762593"/>
              <a:ext cx="3281722" cy="6331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300" dirty="0" err="1" smtClean="0">
                  <a:latin typeface="+mj-ea"/>
                  <a:ea typeface="+mj-ea"/>
                </a:rPr>
                <a:t>수비지표</a:t>
              </a:r>
              <a:r>
                <a:rPr lang="ko-KR" altLang="en-US" sz="2400" spc="-300" dirty="0" smtClean="0">
                  <a:latin typeface="+mj-ea"/>
                  <a:ea typeface="+mj-ea"/>
                </a:rPr>
                <a:t> </a:t>
              </a:r>
              <a:r>
                <a:rPr lang="en-US" altLang="ko-KR" sz="2400" spc="-300" dirty="0" smtClean="0">
                  <a:latin typeface="+mj-ea"/>
                  <a:ea typeface="+mj-ea"/>
                </a:rPr>
                <a:t>– </a:t>
              </a:r>
              <a:r>
                <a:rPr lang="ko-KR" altLang="en-US" sz="2400" spc="-300" dirty="0" smtClean="0">
                  <a:latin typeface="+mj-ea"/>
                  <a:ea typeface="+mj-ea"/>
                </a:rPr>
                <a:t>기대 실점</a:t>
              </a:r>
              <a:endParaRPr lang="ko-KR" altLang="en-US" sz="2400" spc="-300" dirty="0">
                <a:latin typeface="+mj-ea"/>
                <a:ea typeface="+mj-ea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897A5FA-352E-40D9-B638-E3948DB24052}"/>
              </a:ext>
            </a:extLst>
          </p:cNvPr>
          <p:cNvSpPr txBox="1"/>
          <p:nvPr/>
        </p:nvSpPr>
        <p:spPr>
          <a:xfrm>
            <a:off x="205560" y="3866897"/>
            <a:ext cx="5270520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400" spc="-150" dirty="0" smtClean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➊ </a:t>
            </a:r>
            <a:r>
              <a:rPr lang="ko-KR" altLang="en-US" sz="2400" spc="-150" dirty="0" smtClean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단순 선형 회귀 모델</a:t>
            </a:r>
            <a:endParaRPr lang="en-US" altLang="ko-KR" sz="2400" spc="-150" dirty="0"/>
          </a:p>
          <a:p>
            <a:pPr algn="just">
              <a:lnSpc>
                <a:spcPct val="120000"/>
              </a:lnSpc>
            </a:pPr>
            <a:r>
              <a:rPr lang="en-US" altLang="ko-KR" sz="2400" spc="-150" dirty="0" smtClean="0"/>
              <a:t>Y : Score</a:t>
            </a:r>
          </a:p>
          <a:p>
            <a:pPr algn="just">
              <a:lnSpc>
                <a:spcPct val="120000"/>
              </a:lnSpc>
            </a:pPr>
            <a:r>
              <a:rPr lang="en-US" altLang="ko-KR" sz="2400" spc="-150" dirty="0" smtClean="0"/>
              <a:t>X : </a:t>
            </a:r>
            <a:r>
              <a:rPr lang="ko-KR" altLang="en-US" sz="2400" spc="-150" dirty="0" smtClean="0"/>
              <a:t>기대 실점</a:t>
            </a:r>
            <a:endParaRPr lang="en-US" altLang="ko-KR" sz="2400" spc="-150" dirty="0" smtClean="0"/>
          </a:p>
          <a:p>
            <a:pPr algn="just">
              <a:lnSpc>
                <a:spcPct val="120000"/>
              </a:lnSpc>
            </a:pPr>
            <a:endParaRPr lang="en-US" altLang="ko-KR" sz="2400" spc="-150" dirty="0"/>
          </a:p>
          <a:p>
            <a:pPr algn="just">
              <a:lnSpc>
                <a:spcPct val="120000"/>
              </a:lnSpc>
            </a:pPr>
            <a:r>
              <a:rPr lang="ko-KR" altLang="en-US" sz="2400" spc="-150" dirty="0" smtClean="0"/>
              <a:t>결정 계수 </a:t>
            </a:r>
            <a:r>
              <a:rPr lang="en-US" altLang="ko-KR" sz="2400" spc="-150" dirty="0" smtClean="0"/>
              <a:t>: 0.1742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897A5FA-352E-40D9-B638-E3948DB24052}"/>
                  </a:ext>
                </a:extLst>
              </p:cNvPr>
              <p:cNvSpPr txBox="1"/>
              <p:nvPr/>
            </p:nvSpPr>
            <p:spPr>
              <a:xfrm>
                <a:off x="6347640" y="3818810"/>
                <a:ext cx="5363714" cy="230832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en-US" altLang="ko-KR" sz="2400" spc="-150" dirty="0" smtClean="0"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➋ </a:t>
                </a:r>
                <a:r>
                  <a:rPr lang="ko-KR" altLang="en-US" sz="2400" spc="-150" dirty="0" smtClean="0"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분수 함수 회귀 모델</a:t>
                </a:r>
                <a:r>
                  <a:rPr lang="en-US" altLang="ko-KR" sz="2400" spc="-150" dirty="0" smtClean="0"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2400" b="0" i="1" spc="-150" smtClean="0">
                        <a:latin typeface="Cambria Math" panose="02040503050406030204" pitchFamily="18" charset="0"/>
                        <a:ea typeface="LG Smart UI SemiBold" panose="020B0700000101010101" pitchFamily="50" charset="-127"/>
                      </a:rPr>
                      <m:t>𝑌</m:t>
                    </m:r>
                    <m:r>
                      <a:rPr lang="en-US" altLang="ko-KR" sz="2400" b="0" i="1" spc="-150" smtClean="0">
                        <a:latin typeface="Cambria Math" panose="02040503050406030204" pitchFamily="18" charset="0"/>
                        <a:ea typeface="LG Smart UI SemiBold" panose="020B0700000101010101" pitchFamily="50" charset="-127"/>
                      </a:rPr>
                      <m:t>~1/</m:t>
                    </m:r>
                    <m:r>
                      <a:rPr lang="en-US" altLang="ko-KR" sz="2400" b="0" i="1" spc="-150" smtClean="0">
                        <a:latin typeface="Cambria Math" panose="02040503050406030204" pitchFamily="18" charset="0"/>
                        <a:ea typeface="LG Smart UI SemiBold" panose="020B0700000101010101" pitchFamily="50" charset="-127"/>
                      </a:rPr>
                      <m:t>𝑋</m:t>
                    </m:r>
                  </m:oMath>
                </a14:m>
                <a:r>
                  <a:rPr lang="en-US" altLang="ko-KR" sz="2400" b="0" spc="-150" dirty="0" smtClean="0"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)</a:t>
                </a:r>
                <a:endParaRPr lang="en-US" altLang="ko-KR" sz="2400" spc="-150" dirty="0"/>
              </a:p>
              <a:p>
                <a:pPr algn="just">
                  <a:lnSpc>
                    <a:spcPct val="120000"/>
                  </a:lnSpc>
                </a:pPr>
                <a:r>
                  <a:rPr lang="en-US" altLang="ko-KR" sz="2400" spc="-150" dirty="0" smtClean="0"/>
                  <a:t>Y : Score</a:t>
                </a:r>
              </a:p>
              <a:p>
                <a:pPr algn="just">
                  <a:lnSpc>
                    <a:spcPct val="120000"/>
                  </a:lnSpc>
                </a:pPr>
                <a:r>
                  <a:rPr lang="en-US" altLang="ko-KR" sz="2400" spc="-150" dirty="0" smtClean="0"/>
                  <a:t>X : 1/</a:t>
                </a:r>
                <a:r>
                  <a:rPr lang="ko-KR" altLang="en-US" sz="2400" spc="-150" dirty="0" smtClean="0"/>
                  <a:t>기대 실점</a:t>
                </a:r>
                <a:endParaRPr lang="en-US" altLang="ko-KR" sz="2400" spc="-150" dirty="0" smtClean="0"/>
              </a:p>
              <a:p>
                <a:pPr algn="just">
                  <a:lnSpc>
                    <a:spcPct val="120000"/>
                  </a:lnSpc>
                </a:pPr>
                <a:endParaRPr lang="en-US" altLang="ko-KR" sz="2400" spc="-150" dirty="0"/>
              </a:p>
              <a:p>
                <a:pPr algn="just">
                  <a:lnSpc>
                    <a:spcPct val="120000"/>
                  </a:lnSpc>
                </a:pPr>
                <a:r>
                  <a:rPr lang="ko-KR" altLang="en-US" sz="2400" spc="-150" dirty="0" smtClean="0"/>
                  <a:t>결정 계수 </a:t>
                </a:r>
                <a:r>
                  <a:rPr lang="en-US" altLang="ko-KR" sz="2400" spc="-150" dirty="0" smtClean="0"/>
                  <a:t>: 0.1737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897A5FA-352E-40D9-B638-E3948DB24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640" y="3818810"/>
                <a:ext cx="5363714" cy="2308324"/>
              </a:xfrm>
              <a:prstGeom prst="rect">
                <a:avLst/>
              </a:prstGeom>
              <a:blipFill>
                <a:blip r:embed="rId2"/>
                <a:stretch>
                  <a:fillRect l="-1705" t="-792" b="-34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94" y="1629651"/>
            <a:ext cx="4405532" cy="2237246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  <p:pic>
        <p:nvPicPr>
          <p:cNvPr id="14" name="그림 13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453" y="1628215"/>
            <a:ext cx="4175173" cy="2240118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4244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5" y="127626"/>
            <a:ext cx="8194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러시아 월드컵 </a:t>
            </a:r>
            <a:r>
              <a:rPr lang="en-US" altLang="ko-KR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</a:t>
            </a:r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수비 지표를 활용한 모델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FA19932-DC77-414C-BE6E-5C18E51A7B97}"/>
              </a:ext>
            </a:extLst>
          </p:cNvPr>
          <p:cNvSpPr/>
          <p:nvPr/>
        </p:nvSpPr>
        <p:spPr>
          <a:xfrm>
            <a:off x="883041" y="1626779"/>
            <a:ext cx="10425919" cy="4463069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8259F41-DE39-47C2-B27C-CC1F4AF2AB33}"/>
              </a:ext>
            </a:extLst>
          </p:cNvPr>
          <p:cNvGrpSpPr/>
          <p:nvPr/>
        </p:nvGrpSpPr>
        <p:grpSpPr>
          <a:xfrm>
            <a:off x="3986377" y="1028196"/>
            <a:ext cx="4219248" cy="513212"/>
            <a:chOff x="5274058" y="743249"/>
            <a:chExt cx="5231218" cy="7038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E7E2919-4DF1-4E4C-B82F-D79EA43A2487}"/>
                </a:ext>
              </a:extLst>
            </p:cNvPr>
            <p:cNvSpPr/>
            <p:nvPr/>
          </p:nvSpPr>
          <p:spPr>
            <a:xfrm>
              <a:off x="5274058" y="762593"/>
              <a:ext cx="5231218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BF29F5-BA2F-47E0-86C1-B548F10C670F}"/>
                </a:ext>
              </a:extLst>
            </p:cNvPr>
            <p:cNvSpPr txBox="1"/>
            <p:nvPr/>
          </p:nvSpPr>
          <p:spPr>
            <a:xfrm>
              <a:off x="5968575" y="743249"/>
              <a:ext cx="3842191" cy="6331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300" dirty="0" err="1" smtClean="0">
                  <a:latin typeface="+mj-ea"/>
                  <a:ea typeface="+mj-ea"/>
                </a:rPr>
                <a:t>수비지표</a:t>
              </a:r>
              <a:r>
                <a:rPr lang="ko-KR" altLang="en-US" sz="2400" spc="-300" dirty="0" smtClean="0">
                  <a:latin typeface="+mj-ea"/>
                  <a:ea typeface="+mj-ea"/>
                </a:rPr>
                <a:t> </a:t>
              </a:r>
              <a:r>
                <a:rPr lang="en-US" altLang="ko-KR" sz="2400" spc="-300" dirty="0" smtClean="0">
                  <a:latin typeface="+mj-ea"/>
                  <a:ea typeface="+mj-ea"/>
                </a:rPr>
                <a:t>– AIC </a:t>
              </a:r>
              <a:r>
                <a:rPr lang="ko-KR" altLang="en-US" sz="2400" spc="-300" dirty="0" smtClean="0">
                  <a:latin typeface="+mj-ea"/>
                  <a:ea typeface="+mj-ea"/>
                </a:rPr>
                <a:t>최적 모델</a:t>
              </a:r>
              <a:endParaRPr lang="ko-KR" altLang="en-US" sz="2400" spc="-300" dirty="0">
                <a:latin typeface="+mj-ea"/>
                <a:ea typeface="+mj-ea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897A5FA-352E-40D9-B638-E3948DB24052}"/>
              </a:ext>
            </a:extLst>
          </p:cNvPr>
          <p:cNvSpPr txBox="1"/>
          <p:nvPr/>
        </p:nvSpPr>
        <p:spPr>
          <a:xfrm>
            <a:off x="1021143" y="1739541"/>
            <a:ext cx="10149216" cy="40811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400" spc="-150" dirty="0" smtClean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➊ Full Model</a:t>
            </a:r>
            <a:endParaRPr lang="en-US" altLang="ko-KR" sz="2400" spc="-150" dirty="0"/>
          </a:p>
          <a:p>
            <a:pPr algn="just">
              <a:lnSpc>
                <a:spcPct val="120000"/>
              </a:lnSpc>
            </a:pPr>
            <a:r>
              <a:rPr lang="en-US" altLang="ko-KR" sz="2400" spc="-150" dirty="0" smtClean="0"/>
              <a:t>Y : Score,  X : </a:t>
            </a:r>
            <a:r>
              <a:rPr lang="ko-KR" altLang="en-US" sz="2400" spc="-150" dirty="0" smtClean="0"/>
              <a:t>평균 실점 </a:t>
            </a:r>
            <a:r>
              <a:rPr lang="en-US" altLang="ko-KR" sz="2400" spc="-150" dirty="0" smtClean="0"/>
              <a:t>+ 1/</a:t>
            </a:r>
            <a:r>
              <a:rPr lang="ko-KR" altLang="en-US" sz="2400" spc="-150" dirty="0" smtClean="0"/>
              <a:t>평균 실점</a:t>
            </a:r>
            <a:r>
              <a:rPr lang="en-US" altLang="ko-KR" sz="2400" spc="-150" dirty="0" smtClean="0"/>
              <a:t> + </a:t>
            </a:r>
            <a:r>
              <a:rPr lang="ko-KR" altLang="en-US" sz="2400" spc="-150" dirty="0" smtClean="0"/>
              <a:t>평균 기대 실점 </a:t>
            </a:r>
            <a:r>
              <a:rPr lang="en-US" altLang="ko-KR" sz="2400" spc="-150" dirty="0" smtClean="0"/>
              <a:t>+ 1/</a:t>
            </a:r>
            <a:r>
              <a:rPr lang="ko-KR" altLang="en-US" sz="2400" spc="-150" dirty="0" smtClean="0"/>
              <a:t>평균 기대 실점</a:t>
            </a:r>
            <a:endParaRPr lang="en-US" altLang="ko-KR" sz="2400" spc="-150" dirty="0" smtClean="0"/>
          </a:p>
          <a:p>
            <a:pPr algn="just">
              <a:lnSpc>
                <a:spcPct val="120000"/>
              </a:lnSpc>
            </a:pPr>
            <a:endParaRPr lang="en-US" altLang="ko-KR" sz="2400" spc="-150" dirty="0"/>
          </a:p>
          <a:p>
            <a:pPr algn="just">
              <a:lnSpc>
                <a:spcPct val="120000"/>
              </a:lnSpc>
            </a:pPr>
            <a:r>
              <a:rPr lang="en-US" altLang="ko-KR" sz="2400" spc="-150" dirty="0" smtClean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➋ </a:t>
            </a:r>
            <a:r>
              <a:rPr lang="ko-KR" altLang="en-US" sz="2400" spc="-150" dirty="0" smtClean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후진소거법을 이용한 최적 모델 </a:t>
            </a:r>
            <a:endParaRPr lang="en-US" altLang="ko-KR" sz="2400" spc="-150" dirty="0" smtClean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400" spc="-150" dirty="0" smtClean="0"/>
              <a:t>Y : Score</a:t>
            </a:r>
          </a:p>
          <a:p>
            <a:pPr algn="just">
              <a:lnSpc>
                <a:spcPct val="120000"/>
              </a:lnSpc>
            </a:pPr>
            <a:r>
              <a:rPr lang="en-US" altLang="ko-KR" sz="2400" spc="-150" dirty="0" smtClean="0"/>
              <a:t>X : </a:t>
            </a:r>
            <a:r>
              <a:rPr lang="ko-KR" altLang="en-US" sz="2400" spc="-150" dirty="0" smtClean="0"/>
              <a:t>평균 실점</a:t>
            </a:r>
            <a:r>
              <a:rPr lang="en-US" altLang="ko-KR" sz="2400" spc="-150" dirty="0" smtClean="0"/>
              <a:t> + 1/</a:t>
            </a:r>
            <a:r>
              <a:rPr lang="ko-KR" altLang="en-US" sz="2400" spc="-150" dirty="0" smtClean="0"/>
              <a:t>평균 기대 실점</a:t>
            </a:r>
            <a:endParaRPr lang="en-US" altLang="ko-KR" sz="2400" spc="-150" dirty="0" smtClean="0"/>
          </a:p>
          <a:p>
            <a:pPr algn="just">
              <a:lnSpc>
                <a:spcPct val="120000"/>
              </a:lnSpc>
            </a:pPr>
            <a:endParaRPr lang="en-US" altLang="ko-KR" sz="2400" spc="-150" dirty="0">
              <a:solidFill>
                <a:srgbClr val="FF0000"/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en-US" altLang="ko-KR" sz="2400" spc="-150" dirty="0" smtClean="0">
                <a:solidFill>
                  <a:srgbClr val="FF0000"/>
                </a:solidFill>
              </a:rPr>
              <a:t>AIC : 52.834</a:t>
            </a:r>
          </a:p>
          <a:p>
            <a:pPr algn="just">
              <a:lnSpc>
                <a:spcPct val="120000"/>
              </a:lnSpc>
            </a:pPr>
            <a:r>
              <a:rPr lang="ko-KR" altLang="en-US" sz="2400" spc="-150" dirty="0" smtClean="0">
                <a:solidFill>
                  <a:srgbClr val="FF0000"/>
                </a:solidFill>
              </a:rPr>
              <a:t>결정 계수 </a:t>
            </a:r>
            <a:r>
              <a:rPr lang="en-US" altLang="ko-KR" sz="2400" spc="-150" dirty="0" smtClean="0">
                <a:solidFill>
                  <a:srgbClr val="FF0000"/>
                </a:solidFill>
              </a:rPr>
              <a:t>: 0.2327</a:t>
            </a:r>
            <a:endParaRPr lang="en-US" altLang="ko-KR" sz="2400" spc="-1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38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D3F710-7B58-485E-8AC0-9C986D142A4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470470C-C148-4468-8A9A-F56A9CD760C9}"/>
              </a:ext>
            </a:extLst>
          </p:cNvPr>
          <p:cNvCxnSpPr>
            <a:cxnSpLocks/>
          </p:cNvCxnSpPr>
          <p:nvPr/>
        </p:nvCxnSpPr>
        <p:spPr>
          <a:xfrm>
            <a:off x="762000" y="1432560"/>
            <a:ext cx="6858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6CB969-1120-4C8A-9253-B5098F5D1224}"/>
              </a:ext>
            </a:extLst>
          </p:cNvPr>
          <p:cNvSpPr txBox="1"/>
          <p:nvPr/>
        </p:nvSpPr>
        <p:spPr>
          <a:xfrm>
            <a:off x="690880" y="497840"/>
            <a:ext cx="1210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목차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2C274AC-A7F1-434D-8B65-FC226691A153}"/>
              </a:ext>
            </a:extLst>
          </p:cNvPr>
          <p:cNvGrpSpPr/>
          <p:nvPr/>
        </p:nvGrpSpPr>
        <p:grpSpPr>
          <a:xfrm>
            <a:off x="1975899" y="2167672"/>
            <a:ext cx="2330622" cy="584775"/>
            <a:chOff x="762000" y="1863785"/>
            <a:chExt cx="2330622" cy="58477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ED28F61-1A51-429D-A459-3D5A9F641085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97F0557-9BD7-4D9D-B468-B80C2650A1E8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0CE47E-55AC-4E84-BE5D-798F3A039D94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1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25649D-112D-4C51-95D6-E20B65A6C2FC}"/>
                </a:ext>
              </a:extLst>
            </p:cNvPr>
            <p:cNvSpPr txBox="1"/>
            <p:nvPr/>
          </p:nvSpPr>
          <p:spPr>
            <a:xfrm>
              <a:off x="1564640" y="1894265"/>
              <a:ext cx="15279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주제 소개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96BE8EC-E699-4257-94A7-EC70EB7827E6}"/>
              </a:ext>
            </a:extLst>
          </p:cNvPr>
          <p:cNvGrpSpPr/>
          <p:nvPr/>
        </p:nvGrpSpPr>
        <p:grpSpPr>
          <a:xfrm>
            <a:off x="1975899" y="3209646"/>
            <a:ext cx="4265447" cy="584775"/>
            <a:chOff x="762000" y="1863785"/>
            <a:chExt cx="4265447" cy="58477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C6F0045-D553-426D-9038-943222D65674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1EAD84B-7396-4397-BCFD-C30B22CCCB43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B3EDE5-1E6A-432C-8487-05EB221B7AD9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2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B03935-0B53-4F02-9707-BA4BD9B44115}"/>
                </a:ext>
              </a:extLst>
            </p:cNvPr>
            <p:cNvSpPr txBox="1"/>
            <p:nvPr/>
          </p:nvSpPr>
          <p:spPr>
            <a:xfrm>
              <a:off x="1564640" y="1894265"/>
              <a:ext cx="34628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회귀 분석 </a:t>
              </a:r>
              <a:r>
                <a:rPr lang="en-US" altLang="ko-KR" sz="2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- 2018 </a:t>
              </a:r>
              <a:r>
                <a:rPr lang="ko-KR" altLang="en-US" sz="2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월드컵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96342F4-C3BD-4B6C-A776-D333B5B788D0}"/>
              </a:ext>
            </a:extLst>
          </p:cNvPr>
          <p:cNvGrpSpPr/>
          <p:nvPr/>
        </p:nvGrpSpPr>
        <p:grpSpPr>
          <a:xfrm>
            <a:off x="1975899" y="4251620"/>
            <a:ext cx="4204533" cy="584775"/>
            <a:chOff x="762000" y="1863785"/>
            <a:chExt cx="4204533" cy="58477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D172D2C-CA5B-4376-B2C2-832A7F64DF96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0E2E27A1-1C72-4D34-A0AE-2F196BD63C4C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2E8A70C-BDC5-4BDC-A295-87B306241E71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3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463DC6-C5E7-41DA-9E6D-1F7700ABCA96}"/>
                </a:ext>
              </a:extLst>
            </p:cNvPr>
            <p:cNvSpPr txBox="1"/>
            <p:nvPr/>
          </p:nvSpPr>
          <p:spPr>
            <a:xfrm>
              <a:off x="1564640" y="1894265"/>
              <a:ext cx="34018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회귀 분석 </a:t>
              </a:r>
              <a:r>
                <a:rPr lang="en-US" altLang="ko-KR" sz="2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- 2014 </a:t>
              </a:r>
              <a:r>
                <a:rPr lang="ko-KR" altLang="en-US" sz="2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월드컵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0869F6F-4446-4062-AC7B-CF8940A3CE01}"/>
              </a:ext>
            </a:extLst>
          </p:cNvPr>
          <p:cNvGrpSpPr/>
          <p:nvPr/>
        </p:nvGrpSpPr>
        <p:grpSpPr>
          <a:xfrm>
            <a:off x="1975899" y="5293594"/>
            <a:ext cx="3906375" cy="584775"/>
            <a:chOff x="762000" y="1863785"/>
            <a:chExt cx="3906375" cy="58477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2882E21A-5539-482E-A91F-0AD14684AEF6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60786BA-13AA-476B-B040-7CD857AA749D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C273E6C-7B67-4B1D-9866-2A9D37E7690A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4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3697E1-CB99-45AC-AA1F-448C95570758}"/>
                </a:ext>
              </a:extLst>
            </p:cNvPr>
            <p:cNvSpPr txBox="1"/>
            <p:nvPr/>
          </p:nvSpPr>
          <p:spPr>
            <a:xfrm>
              <a:off x="1564640" y="1894265"/>
              <a:ext cx="31037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결론 </a:t>
              </a:r>
              <a:r>
                <a:rPr lang="en-US" altLang="ko-KR" sz="2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+ </a:t>
              </a:r>
              <a:r>
                <a:rPr lang="ko-KR" altLang="en-US" sz="2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월드컵 기록들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1DFA392-08B3-CC37-9547-3CE31E4A5D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rgbClr val="DDBC9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9"/>
          <a:stretch/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7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70A9E80-8D0C-4405-B9D6-BFC7734B1060}"/>
              </a:ext>
            </a:extLst>
          </p:cNvPr>
          <p:cNvGrpSpPr/>
          <p:nvPr/>
        </p:nvGrpSpPr>
        <p:grpSpPr>
          <a:xfrm>
            <a:off x="546340" y="3241107"/>
            <a:ext cx="11099320" cy="3050538"/>
            <a:chOff x="811410" y="3004822"/>
            <a:chExt cx="11099320" cy="305053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4755F04-06A7-403C-A414-9CA0B5DCA73C}"/>
                </a:ext>
              </a:extLst>
            </p:cNvPr>
            <p:cNvGrpSpPr/>
            <p:nvPr/>
          </p:nvGrpSpPr>
          <p:grpSpPr>
            <a:xfrm>
              <a:off x="811410" y="3004822"/>
              <a:ext cx="11096109" cy="848355"/>
              <a:chOff x="731520" y="3004822"/>
              <a:chExt cx="9804400" cy="848355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1600260-D6AB-4F4F-A849-968DB208C6CF}"/>
                  </a:ext>
                </a:extLst>
              </p:cNvPr>
              <p:cNvSpPr/>
              <p:nvPr/>
            </p:nvSpPr>
            <p:spPr>
              <a:xfrm>
                <a:off x="731520" y="3004822"/>
                <a:ext cx="1960880" cy="848355"/>
              </a:xfrm>
              <a:prstGeom prst="rect">
                <a:avLst/>
              </a:prstGeom>
              <a:solidFill>
                <a:srgbClr val="EEE9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4FA123F1-0599-452D-A7CF-094D7AEBC41B}"/>
                  </a:ext>
                </a:extLst>
              </p:cNvPr>
              <p:cNvSpPr/>
              <p:nvPr/>
            </p:nvSpPr>
            <p:spPr>
              <a:xfrm>
                <a:off x="2692400" y="3004822"/>
                <a:ext cx="1960880" cy="84835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DEFDA73-E280-4438-886A-76EEC5F38B2E}"/>
                  </a:ext>
                </a:extLst>
              </p:cNvPr>
              <p:cNvSpPr/>
              <p:nvPr/>
            </p:nvSpPr>
            <p:spPr>
              <a:xfrm>
                <a:off x="4653280" y="3004822"/>
                <a:ext cx="1960880" cy="848355"/>
              </a:xfrm>
              <a:prstGeom prst="rect">
                <a:avLst/>
              </a:prstGeom>
              <a:solidFill>
                <a:schemeClr val="accent3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FA0761D-88DD-4E49-9DFB-0CAB6F71C438}"/>
                  </a:ext>
                </a:extLst>
              </p:cNvPr>
              <p:cNvSpPr/>
              <p:nvPr/>
            </p:nvSpPr>
            <p:spPr>
              <a:xfrm>
                <a:off x="6614160" y="3004822"/>
                <a:ext cx="1968629" cy="84835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A1C4734-8C13-43A9-AB95-06BAEF24F7DD}"/>
                  </a:ext>
                </a:extLst>
              </p:cNvPr>
              <p:cNvSpPr/>
              <p:nvPr/>
            </p:nvSpPr>
            <p:spPr>
              <a:xfrm>
                <a:off x="8575040" y="3004822"/>
                <a:ext cx="1960880" cy="8483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89254E0-4797-4F95-B6A9-78B0EDC6B207}"/>
                </a:ext>
              </a:extLst>
            </p:cNvPr>
            <p:cNvCxnSpPr/>
            <p:nvPr/>
          </p:nvCxnSpPr>
          <p:spPr>
            <a:xfrm>
              <a:off x="811410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F15DDE47-1A83-48E7-A0B2-5950834E1AF0}"/>
                </a:ext>
              </a:extLst>
            </p:cNvPr>
            <p:cNvCxnSpPr/>
            <p:nvPr/>
          </p:nvCxnSpPr>
          <p:spPr>
            <a:xfrm>
              <a:off x="5257234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2DC2FFBA-33F0-48A4-BE1A-E88810715119}"/>
                </a:ext>
              </a:extLst>
            </p:cNvPr>
            <p:cNvCxnSpPr/>
            <p:nvPr/>
          </p:nvCxnSpPr>
          <p:spPr>
            <a:xfrm>
              <a:off x="7464906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242B43D-E13B-4197-BFFC-033ABBEE961A}"/>
                </a:ext>
              </a:extLst>
            </p:cNvPr>
            <p:cNvCxnSpPr/>
            <p:nvPr/>
          </p:nvCxnSpPr>
          <p:spPr>
            <a:xfrm>
              <a:off x="9692898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0180680-3D05-4DF6-B467-A090EC779D3F}"/>
                </a:ext>
              </a:extLst>
            </p:cNvPr>
            <p:cNvCxnSpPr/>
            <p:nvPr/>
          </p:nvCxnSpPr>
          <p:spPr>
            <a:xfrm>
              <a:off x="11910730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A855F15-8218-46AE-88ED-455FA0D87F8C}"/>
                </a:ext>
              </a:extLst>
            </p:cNvPr>
            <p:cNvSpPr txBox="1"/>
            <p:nvPr/>
          </p:nvSpPr>
          <p:spPr>
            <a:xfrm>
              <a:off x="1309953" y="3228944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554F4D"/>
                  </a:solidFill>
                </a:rPr>
                <a:t>조별리그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C94FD1-38B8-4AB4-8ACB-FA3ABB870B22}"/>
                </a:ext>
              </a:extLst>
            </p:cNvPr>
            <p:cNvSpPr txBox="1"/>
            <p:nvPr/>
          </p:nvSpPr>
          <p:spPr>
            <a:xfrm>
              <a:off x="3772096" y="3228944"/>
              <a:ext cx="7264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554F4D"/>
                  </a:solidFill>
                </a:rPr>
                <a:t>16</a:t>
              </a:r>
              <a:r>
                <a:rPr lang="ko-KR" altLang="en-US" sz="2000" dirty="0">
                  <a:solidFill>
                    <a:srgbClr val="554F4D"/>
                  </a:solidFill>
                </a:rPr>
                <a:t>강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4D1F9FB-806E-4098-94A5-C85533DD1FA0}"/>
                </a:ext>
              </a:extLst>
            </p:cNvPr>
            <p:cNvSpPr txBox="1"/>
            <p:nvPr/>
          </p:nvSpPr>
          <p:spPr>
            <a:xfrm>
              <a:off x="6063520" y="3228944"/>
              <a:ext cx="5838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554F4D"/>
                  </a:solidFill>
                </a:rPr>
                <a:t>8</a:t>
              </a:r>
              <a:r>
                <a:rPr lang="ko-KR" altLang="en-US" sz="2000" dirty="0">
                  <a:solidFill>
                    <a:srgbClr val="554F4D"/>
                  </a:solidFill>
                </a:rPr>
                <a:t>강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A904FF1-3FDE-432C-B0AA-55B5BD127D28}"/>
                </a:ext>
              </a:extLst>
            </p:cNvPr>
            <p:cNvSpPr txBox="1"/>
            <p:nvPr/>
          </p:nvSpPr>
          <p:spPr>
            <a:xfrm>
              <a:off x="8283610" y="3228944"/>
              <a:ext cx="5838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554F4D"/>
                  </a:solidFill>
                </a:rPr>
                <a:t>4</a:t>
              </a:r>
              <a:r>
                <a:rPr lang="ko-KR" altLang="en-US" sz="2000" dirty="0">
                  <a:solidFill>
                    <a:srgbClr val="554F4D"/>
                  </a:solidFill>
                </a:rPr>
                <a:t>강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365BE74-67A5-4AC3-9AB3-DB7B1EDA68C2}"/>
                </a:ext>
              </a:extLst>
            </p:cNvPr>
            <p:cNvSpPr txBox="1"/>
            <p:nvPr/>
          </p:nvSpPr>
          <p:spPr>
            <a:xfrm>
              <a:off x="10703241" y="3228944"/>
              <a:ext cx="184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182621C5-683B-4C64-A31A-B5EAEAC72395}"/>
                </a:ext>
              </a:extLst>
            </p:cNvPr>
            <p:cNvCxnSpPr/>
            <p:nvPr/>
          </p:nvCxnSpPr>
          <p:spPr>
            <a:xfrm>
              <a:off x="3029242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F3E54E1-1707-4DB1-B1C0-F9C453AB3EF6}"/>
              </a:ext>
            </a:extLst>
          </p:cNvPr>
          <p:cNvSpPr/>
          <p:nvPr/>
        </p:nvSpPr>
        <p:spPr>
          <a:xfrm>
            <a:off x="546340" y="1367501"/>
            <a:ext cx="11085950" cy="1463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CF5EB2-5E8D-45CD-87A9-237AC88F6770}"/>
              </a:ext>
            </a:extLst>
          </p:cNvPr>
          <p:cNvSpPr txBox="1"/>
          <p:nvPr/>
        </p:nvSpPr>
        <p:spPr>
          <a:xfrm>
            <a:off x="1375811" y="1745075"/>
            <a:ext cx="27767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150" dirty="0">
                <a:solidFill>
                  <a:srgbClr val="554F4D"/>
                </a:solidFill>
              </a:rPr>
              <a:t>공격의 우세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C04411F-81DA-481B-8E16-2A452BABAEC2}"/>
              </a:ext>
            </a:extLst>
          </p:cNvPr>
          <p:cNvSpPr/>
          <p:nvPr/>
        </p:nvSpPr>
        <p:spPr>
          <a:xfrm>
            <a:off x="552592" y="5443295"/>
            <a:ext cx="2213664" cy="8483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867A6C"/>
                </a:solidFill>
              </a:rPr>
              <a:t>16</a:t>
            </a:r>
            <a:r>
              <a:rPr lang="ko-KR" altLang="en-US" dirty="0">
                <a:solidFill>
                  <a:srgbClr val="867A6C"/>
                </a:solidFill>
              </a:rPr>
              <a:t>팀 중 </a:t>
            </a:r>
            <a:r>
              <a:rPr lang="en-US" altLang="ko-KR" dirty="0">
                <a:solidFill>
                  <a:srgbClr val="867A6C"/>
                </a:solidFill>
              </a:rPr>
              <a:t>14</a:t>
            </a:r>
            <a:r>
              <a:rPr lang="ko-KR" altLang="en-US" dirty="0">
                <a:solidFill>
                  <a:srgbClr val="867A6C"/>
                </a:solidFill>
              </a:rPr>
              <a:t>팀이 </a:t>
            </a:r>
            <a:endParaRPr lang="en-US" altLang="ko-KR" dirty="0" smtClean="0">
              <a:solidFill>
                <a:srgbClr val="867A6C"/>
              </a:solidFill>
            </a:endParaRPr>
          </a:p>
          <a:p>
            <a:pPr algn="ctr"/>
            <a:r>
              <a:rPr lang="en-US" altLang="ko-KR" dirty="0" smtClean="0">
                <a:solidFill>
                  <a:srgbClr val="867A6C"/>
                </a:solidFill>
              </a:rPr>
              <a:t>3</a:t>
            </a:r>
            <a:r>
              <a:rPr lang="ko-KR" altLang="en-US" dirty="0">
                <a:solidFill>
                  <a:srgbClr val="867A6C"/>
                </a:solidFill>
              </a:rPr>
              <a:t>득점 이하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8716DC8-D9E7-44E3-8738-06BCF0C5D4CF}"/>
              </a:ext>
            </a:extLst>
          </p:cNvPr>
          <p:cNvSpPr/>
          <p:nvPr/>
        </p:nvSpPr>
        <p:spPr>
          <a:xfrm>
            <a:off x="2757922" y="4937811"/>
            <a:ext cx="2244250" cy="848350"/>
          </a:xfrm>
          <a:prstGeom prst="rect">
            <a:avLst/>
          </a:prstGeom>
          <a:solidFill>
            <a:srgbClr val="E2C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867A6C"/>
                </a:solidFill>
              </a:rPr>
              <a:t>토너먼트 진출 팀 </a:t>
            </a:r>
            <a:endParaRPr lang="en-US" altLang="ko-KR" dirty="0">
              <a:solidFill>
                <a:srgbClr val="867A6C"/>
              </a:solidFill>
            </a:endParaRPr>
          </a:p>
          <a:p>
            <a:pPr algn="ctr"/>
            <a:r>
              <a:rPr lang="ko-KR" altLang="en-US" dirty="0">
                <a:solidFill>
                  <a:srgbClr val="867A6C"/>
                </a:solidFill>
              </a:rPr>
              <a:t>모두 </a:t>
            </a:r>
            <a:r>
              <a:rPr lang="en-US" altLang="ko-KR" dirty="0">
                <a:solidFill>
                  <a:srgbClr val="867A6C"/>
                </a:solidFill>
              </a:rPr>
              <a:t>4</a:t>
            </a:r>
            <a:r>
              <a:rPr lang="ko-KR" altLang="en-US" dirty="0">
                <a:solidFill>
                  <a:srgbClr val="867A6C"/>
                </a:solidFill>
              </a:rPr>
              <a:t>득점 이상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278E0BE8-58B5-4F83-8B29-BDDC8A44C0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2699" y="4522798"/>
            <a:ext cx="1792896" cy="1344672"/>
          </a:xfrm>
          <a:prstGeom prst="rect">
            <a:avLst/>
          </a:prstGeom>
          <a:ln w="38100">
            <a:solidFill>
              <a:srgbClr val="F3DFBA"/>
            </a:solidFill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BB4A676-8216-A059-9CFF-BA4B31CB2C27}"/>
              </a:ext>
            </a:extLst>
          </p:cNvPr>
          <p:cNvSpPr txBox="1"/>
          <p:nvPr/>
        </p:nvSpPr>
        <p:spPr>
          <a:xfrm>
            <a:off x="5086154" y="1526645"/>
            <a:ext cx="6444980" cy="11828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2018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 러시아 월드컵에서는 결국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공격지표들을 활용해 결과를 설명하는 모델이 수비 지표들을 활용해 결과를 설명하는 모델들보다 월등하게 설명력이 좋았다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171450" indent="-171450" algn="just" latinLnBrk="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Þ"/>
            </a:pPr>
            <a:r>
              <a:rPr lang="ko-KR" altLang="ko-KR" sz="15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토너먼트에서 좋은 성과를 거두기 위해서는 </a:t>
            </a:r>
            <a:r>
              <a:rPr lang="ko-KR" altLang="ko-KR" sz="15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공격이 수비보다 중요하다</a:t>
            </a:r>
            <a:r>
              <a:rPr lang="en-US" altLang="ko-KR" sz="15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F607943-7350-CD85-9663-33A15F70E459}"/>
              </a:ext>
            </a:extLst>
          </p:cNvPr>
          <p:cNvSpPr/>
          <p:nvPr/>
        </p:nvSpPr>
        <p:spPr>
          <a:xfrm>
            <a:off x="4998587" y="4427921"/>
            <a:ext cx="2205418" cy="8483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867A6C"/>
                </a:solidFill>
              </a:rPr>
              <a:t>8</a:t>
            </a:r>
            <a:r>
              <a:rPr lang="ko-KR" altLang="en-US" dirty="0">
                <a:solidFill>
                  <a:srgbClr val="867A6C"/>
                </a:solidFill>
              </a:rPr>
              <a:t>강 진출 팀 </a:t>
            </a:r>
            <a:endParaRPr lang="en-US" altLang="ko-KR" dirty="0">
              <a:solidFill>
                <a:srgbClr val="867A6C"/>
              </a:solidFill>
            </a:endParaRPr>
          </a:p>
          <a:p>
            <a:pPr algn="ctr"/>
            <a:r>
              <a:rPr lang="ko-KR" altLang="en-US" dirty="0">
                <a:solidFill>
                  <a:srgbClr val="867A6C"/>
                </a:solidFill>
              </a:rPr>
              <a:t>모두 </a:t>
            </a:r>
            <a:r>
              <a:rPr lang="en-US" altLang="ko-KR" dirty="0">
                <a:solidFill>
                  <a:srgbClr val="867A6C"/>
                </a:solidFill>
              </a:rPr>
              <a:t>6</a:t>
            </a:r>
            <a:r>
              <a:rPr lang="ko-KR" altLang="en-US" dirty="0">
                <a:solidFill>
                  <a:srgbClr val="867A6C"/>
                </a:solidFill>
              </a:rPr>
              <a:t>득점 이상 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FA4B6A0-E17A-0AF0-D9AF-DF28C6949675}"/>
              </a:ext>
            </a:extLst>
          </p:cNvPr>
          <p:cNvSpPr/>
          <p:nvPr/>
        </p:nvSpPr>
        <p:spPr>
          <a:xfrm>
            <a:off x="7195452" y="4089461"/>
            <a:ext cx="2226385" cy="848350"/>
          </a:xfrm>
          <a:prstGeom prst="rect">
            <a:avLst/>
          </a:prstGeom>
          <a:solidFill>
            <a:srgbClr val="E2C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867A6C"/>
                </a:solidFill>
              </a:rPr>
              <a:t>4</a:t>
            </a:r>
            <a:r>
              <a:rPr lang="ko-KR" altLang="en-US" dirty="0">
                <a:solidFill>
                  <a:srgbClr val="867A6C"/>
                </a:solidFill>
              </a:rPr>
              <a:t>강 진출 팀</a:t>
            </a:r>
            <a:endParaRPr lang="en-US" altLang="ko-KR" dirty="0">
              <a:solidFill>
                <a:srgbClr val="867A6C"/>
              </a:solidFill>
            </a:endParaRPr>
          </a:p>
          <a:p>
            <a:pPr algn="ctr"/>
            <a:r>
              <a:rPr lang="ko-KR" altLang="en-US" dirty="0">
                <a:solidFill>
                  <a:srgbClr val="867A6C"/>
                </a:solidFill>
              </a:rPr>
              <a:t>모두 </a:t>
            </a:r>
            <a:r>
              <a:rPr lang="en-US" altLang="ko-KR" dirty="0">
                <a:solidFill>
                  <a:srgbClr val="867A6C"/>
                </a:solidFill>
              </a:rPr>
              <a:t>10</a:t>
            </a:r>
            <a:r>
              <a:rPr lang="ko-KR" altLang="en-US" dirty="0">
                <a:solidFill>
                  <a:srgbClr val="867A6C"/>
                </a:solidFill>
              </a:rPr>
              <a:t>득점 이상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A6A83E4-508F-8456-7C19-AFA04D3BFB84}"/>
              </a:ext>
            </a:extLst>
          </p:cNvPr>
          <p:cNvSpPr txBox="1"/>
          <p:nvPr/>
        </p:nvSpPr>
        <p:spPr>
          <a:xfrm>
            <a:off x="967236" y="127626"/>
            <a:ext cx="4807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2018 </a:t>
            </a:r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월드컵 </a:t>
            </a:r>
            <a:r>
              <a:rPr lang="en-US" altLang="ko-KR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결론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41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A6A83E4-508F-8456-7C19-AFA04D3BFB84}"/>
              </a:ext>
            </a:extLst>
          </p:cNvPr>
          <p:cNvSpPr txBox="1"/>
          <p:nvPr/>
        </p:nvSpPr>
        <p:spPr>
          <a:xfrm>
            <a:off x="967236" y="127626"/>
            <a:ext cx="4807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2018 </a:t>
            </a:r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월드컵 </a:t>
            </a:r>
            <a:r>
              <a:rPr lang="en-US" altLang="ko-KR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결론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278E0BE8-58B5-4F83-8B29-BDDC8A44C0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74" y="2377474"/>
            <a:ext cx="3840000" cy="2880000"/>
          </a:xfrm>
          <a:prstGeom prst="rect">
            <a:avLst/>
          </a:prstGeom>
          <a:ln w="38100">
            <a:solidFill>
              <a:srgbClr val="F3DFBA"/>
            </a:solidFill>
          </a:ln>
        </p:spPr>
      </p:pic>
      <p:pic>
        <p:nvPicPr>
          <p:cNvPr id="1026" name="Picture 2" descr="울리 슈틸리케 전 축구대표팀 감독. 중앙포토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63607" y="2377474"/>
            <a:ext cx="4106985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1CF5EB2-5E8D-45CD-87A9-237AC88F6770}"/>
              </a:ext>
            </a:extLst>
          </p:cNvPr>
          <p:cNvSpPr txBox="1"/>
          <p:nvPr/>
        </p:nvSpPr>
        <p:spPr>
          <a:xfrm>
            <a:off x="4495765" y="2927200"/>
            <a:ext cx="289854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0" b="1" spc="-150" dirty="0" smtClean="0">
                <a:solidFill>
                  <a:srgbClr val="554F4D"/>
                </a:solidFill>
                <a:latin typeface="Bahnschrift SemiBold Condensed" panose="020B0502040204020203" pitchFamily="34" charset="0"/>
              </a:rPr>
              <a:t>1  vs  0</a:t>
            </a:r>
            <a:endParaRPr lang="ko-KR" altLang="en-US" sz="10000" b="1" spc="-150" dirty="0">
              <a:solidFill>
                <a:srgbClr val="554F4D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08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DD45BE-C4D8-40BE-A1B6-D0176CA08E4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DBC9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6416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546100" y="1809000"/>
            <a:ext cx="3240000" cy="3240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38200" y="2962871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862233" y="3424536"/>
            <a:ext cx="26077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3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회귀분석</a:t>
            </a:r>
            <a:endParaRPr lang="en-US" altLang="ko-KR" sz="2800" spc="-3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algn="r"/>
            <a:r>
              <a:rPr lang="en-US" altLang="ko-KR" sz="2800" spc="-3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- 2014 </a:t>
            </a:r>
            <a:r>
              <a:rPr lang="ko-KR" altLang="en-US" sz="2800" spc="-3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월드컵</a:t>
            </a:r>
          </a:p>
        </p:txBody>
      </p:sp>
    </p:spTree>
    <p:extLst>
      <p:ext uri="{BB962C8B-B14F-4D97-AF65-F5344CB8AC3E}">
        <p14:creationId xmlns:p14="http://schemas.microsoft.com/office/powerpoint/2010/main" val="311297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5" y="127626"/>
            <a:ext cx="8194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브라질 월드컵 </a:t>
            </a:r>
            <a:r>
              <a:rPr lang="en-US" altLang="ko-KR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</a:t>
            </a:r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공격 지표를 활용한 모델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DBD4F24-2395-4218-94E7-AADA07C9950F}"/>
              </a:ext>
            </a:extLst>
          </p:cNvPr>
          <p:cNvSpPr/>
          <p:nvPr/>
        </p:nvSpPr>
        <p:spPr>
          <a:xfrm>
            <a:off x="205560" y="1626780"/>
            <a:ext cx="5638801" cy="4463069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FA19932-DC77-414C-BE6E-5C18E51A7B97}"/>
              </a:ext>
            </a:extLst>
          </p:cNvPr>
          <p:cNvSpPr/>
          <p:nvPr/>
        </p:nvSpPr>
        <p:spPr>
          <a:xfrm>
            <a:off x="6347640" y="1626780"/>
            <a:ext cx="5638800" cy="4463069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8259F41-DE39-47C2-B27C-CC1F4AF2AB33}"/>
              </a:ext>
            </a:extLst>
          </p:cNvPr>
          <p:cNvGrpSpPr/>
          <p:nvPr/>
        </p:nvGrpSpPr>
        <p:grpSpPr>
          <a:xfrm>
            <a:off x="3986377" y="1028196"/>
            <a:ext cx="4219248" cy="513212"/>
            <a:chOff x="5274058" y="743249"/>
            <a:chExt cx="5231218" cy="7038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E7E2919-4DF1-4E4C-B82F-D79EA43A2487}"/>
                </a:ext>
              </a:extLst>
            </p:cNvPr>
            <p:cNvSpPr/>
            <p:nvPr/>
          </p:nvSpPr>
          <p:spPr>
            <a:xfrm>
              <a:off x="5274058" y="762593"/>
              <a:ext cx="5231218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BF29F5-BA2F-47E0-86C1-B548F10C670F}"/>
                </a:ext>
              </a:extLst>
            </p:cNvPr>
            <p:cNvSpPr txBox="1"/>
            <p:nvPr/>
          </p:nvSpPr>
          <p:spPr>
            <a:xfrm>
              <a:off x="6248808" y="743249"/>
              <a:ext cx="3281722" cy="6331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300" dirty="0" err="1" smtClean="0">
                  <a:latin typeface="+mj-ea"/>
                  <a:ea typeface="+mj-ea"/>
                </a:rPr>
                <a:t>공격지표</a:t>
              </a:r>
              <a:r>
                <a:rPr lang="ko-KR" altLang="en-US" sz="2400" spc="-300" dirty="0">
                  <a:latin typeface="+mj-ea"/>
                  <a:ea typeface="+mj-ea"/>
                </a:rPr>
                <a:t> </a:t>
              </a:r>
              <a:r>
                <a:rPr lang="en-US" altLang="ko-KR" sz="2400" spc="-300" dirty="0" smtClean="0">
                  <a:latin typeface="+mj-ea"/>
                  <a:ea typeface="+mj-ea"/>
                </a:rPr>
                <a:t>– </a:t>
              </a:r>
              <a:r>
                <a:rPr lang="ko-KR" altLang="en-US" sz="2400" spc="-300" dirty="0" smtClean="0">
                  <a:latin typeface="+mj-ea"/>
                  <a:ea typeface="+mj-ea"/>
                </a:rPr>
                <a:t>평균 득점</a:t>
              </a:r>
              <a:endParaRPr lang="ko-KR" altLang="en-US" sz="2400" spc="-300" dirty="0">
                <a:latin typeface="+mj-ea"/>
                <a:ea typeface="+mj-ea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897A5FA-352E-40D9-B638-E3948DB24052}"/>
              </a:ext>
            </a:extLst>
          </p:cNvPr>
          <p:cNvSpPr txBox="1"/>
          <p:nvPr/>
        </p:nvSpPr>
        <p:spPr>
          <a:xfrm>
            <a:off x="6347640" y="2231912"/>
            <a:ext cx="5270520" cy="3490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400" spc="-150" dirty="0" smtClean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➊ </a:t>
            </a:r>
            <a:r>
              <a:rPr lang="ko-KR" altLang="en-US" sz="2400" spc="-150" dirty="0" smtClean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단순 선형 회귀 모델</a:t>
            </a:r>
            <a:endParaRPr lang="en-US" altLang="ko-KR" sz="2400" spc="-150" dirty="0" smtClean="0"/>
          </a:p>
          <a:p>
            <a:pPr algn="just">
              <a:lnSpc>
                <a:spcPct val="120000"/>
              </a:lnSpc>
            </a:pPr>
            <a:endParaRPr lang="en-US" altLang="ko-KR" sz="2400" spc="-150" dirty="0"/>
          </a:p>
          <a:p>
            <a:pPr algn="just">
              <a:lnSpc>
                <a:spcPct val="120000"/>
              </a:lnSpc>
            </a:pPr>
            <a:r>
              <a:rPr lang="en-US" altLang="ko-KR" sz="2400" spc="-150" dirty="0" smtClean="0"/>
              <a:t>Y : Score</a:t>
            </a:r>
          </a:p>
          <a:p>
            <a:pPr algn="just">
              <a:lnSpc>
                <a:spcPct val="120000"/>
              </a:lnSpc>
            </a:pPr>
            <a:r>
              <a:rPr lang="en-US" altLang="ko-KR" sz="2400" spc="-150" dirty="0" smtClean="0"/>
              <a:t>X : </a:t>
            </a:r>
            <a:r>
              <a:rPr lang="ko-KR" altLang="en-US" sz="2400" spc="-150" dirty="0" smtClean="0"/>
              <a:t>평균 득점</a:t>
            </a:r>
            <a:endParaRPr lang="en-US" altLang="ko-KR" sz="2400" spc="-150" dirty="0" smtClean="0"/>
          </a:p>
          <a:p>
            <a:pPr algn="just">
              <a:lnSpc>
                <a:spcPct val="120000"/>
              </a:lnSpc>
            </a:pPr>
            <a:endParaRPr lang="en-US" altLang="ko-KR" sz="2400" spc="-150" dirty="0"/>
          </a:p>
          <a:p>
            <a:pPr algn="just">
              <a:lnSpc>
                <a:spcPct val="120000"/>
              </a:lnSpc>
            </a:pPr>
            <a:r>
              <a:rPr lang="ko-KR" altLang="en-US" sz="2400" spc="-150" dirty="0" smtClean="0"/>
              <a:t>결정 계수 </a:t>
            </a:r>
            <a:r>
              <a:rPr lang="en-US" altLang="ko-KR" sz="2400" spc="-150" dirty="0" smtClean="0"/>
              <a:t>: 0.3813</a:t>
            </a:r>
          </a:p>
          <a:p>
            <a:pPr algn="just">
              <a:lnSpc>
                <a:spcPct val="120000"/>
              </a:lnSpc>
            </a:pPr>
            <a:endParaRPr lang="en-US" altLang="ko-KR" sz="2000" spc="-150" dirty="0"/>
          </a:p>
          <a:p>
            <a:pPr algn="just">
              <a:lnSpc>
                <a:spcPct val="120000"/>
              </a:lnSpc>
            </a:pPr>
            <a:endParaRPr lang="ko-KR" altLang="en-US" sz="2000" spc="-150" dirty="0"/>
          </a:p>
        </p:txBody>
      </p:sp>
      <p:pic>
        <p:nvPicPr>
          <p:cNvPr id="12" name="그림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19" y="2231912"/>
            <a:ext cx="5654041" cy="2973134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8501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5" y="127626"/>
            <a:ext cx="8194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브라질 월드컵 </a:t>
            </a:r>
            <a:r>
              <a:rPr lang="en-US" altLang="ko-KR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</a:t>
            </a:r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공격 지표를 활용한 모델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DBD4F24-2395-4218-94E7-AADA07C9950F}"/>
              </a:ext>
            </a:extLst>
          </p:cNvPr>
          <p:cNvSpPr/>
          <p:nvPr/>
        </p:nvSpPr>
        <p:spPr>
          <a:xfrm>
            <a:off x="205560" y="1626780"/>
            <a:ext cx="5638801" cy="4463069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FA19932-DC77-414C-BE6E-5C18E51A7B97}"/>
              </a:ext>
            </a:extLst>
          </p:cNvPr>
          <p:cNvSpPr/>
          <p:nvPr/>
        </p:nvSpPr>
        <p:spPr>
          <a:xfrm>
            <a:off x="6347640" y="1626780"/>
            <a:ext cx="5638800" cy="4463069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8259F41-DE39-47C2-B27C-CC1F4AF2AB33}"/>
              </a:ext>
            </a:extLst>
          </p:cNvPr>
          <p:cNvGrpSpPr/>
          <p:nvPr/>
        </p:nvGrpSpPr>
        <p:grpSpPr>
          <a:xfrm>
            <a:off x="3986377" y="1042301"/>
            <a:ext cx="4219248" cy="499107"/>
            <a:chOff x="5274058" y="762593"/>
            <a:chExt cx="5231218" cy="68449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E7E2919-4DF1-4E4C-B82F-D79EA43A2487}"/>
                </a:ext>
              </a:extLst>
            </p:cNvPr>
            <p:cNvSpPr/>
            <p:nvPr/>
          </p:nvSpPr>
          <p:spPr>
            <a:xfrm>
              <a:off x="5274058" y="762593"/>
              <a:ext cx="5231218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BF29F5-BA2F-47E0-86C1-B548F10C670F}"/>
                </a:ext>
              </a:extLst>
            </p:cNvPr>
            <p:cNvSpPr txBox="1"/>
            <p:nvPr/>
          </p:nvSpPr>
          <p:spPr>
            <a:xfrm>
              <a:off x="6264707" y="764153"/>
              <a:ext cx="3249923" cy="6331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300" dirty="0" err="1" smtClean="0">
                  <a:latin typeface="+mj-ea"/>
                  <a:ea typeface="+mj-ea"/>
                </a:rPr>
                <a:t>공격지표</a:t>
              </a:r>
              <a:r>
                <a:rPr lang="ko-KR" altLang="en-US" sz="2400" spc="-300" dirty="0" smtClean="0">
                  <a:latin typeface="+mj-ea"/>
                  <a:ea typeface="+mj-ea"/>
                </a:rPr>
                <a:t> </a:t>
              </a:r>
              <a:r>
                <a:rPr lang="en-US" altLang="ko-KR" sz="2400" spc="-300" dirty="0" smtClean="0">
                  <a:latin typeface="+mj-ea"/>
                  <a:ea typeface="+mj-ea"/>
                </a:rPr>
                <a:t>- </a:t>
              </a:r>
              <a:r>
                <a:rPr lang="ko-KR" altLang="en-US" sz="2400" spc="-300" dirty="0" err="1" smtClean="0">
                  <a:latin typeface="+mj-ea"/>
                  <a:ea typeface="+mj-ea"/>
                </a:rPr>
                <a:t>평균득점</a:t>
              </a:r>
              <a:endParaRPr lang="ko-KR" altLang="en-US" sz="2400" spc="-300" dirty="0">
                <a:latin typeface="+mj-ea"/>
                <a:ea typeface="+mj-e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897A5FA-352E-40D9-B638-E3948DB24052}"/>
                  </a:ext>
                </a:extLst>
              </p:cNvPr>
              <p:cNvSpPr txBox="1"/>
              <p:nvPr/>
            </p:nvSpPr>
            <p:spPr>
              <a:xfrm>
                <a:off x="6347640" y="2231912"/>
                <a:ext cx="5363714" cy="363791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en-US" altLang="ko-KR" sz="2400" spc="-150" dirty="0" smtClean="0"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➋ 2</a:t>
                </a:r>
                <a:r>
                  <a:rPr lang="ko-KR" altLang="en-US" sz="2400" spc="-150" dirty="0" smtClean="0"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차 선형 회귀 모델</a:t>
                </a:r>
                <a:r>
                  <a:rPr lang="en-US" altLang="ko-KR" sz="2400" spc="-150" dirty="0" smtClean="0"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2400" b="0" i="1" spc="-150" smtClean="0">
                        <a:latin typeface="Cambria Math" panose="02040503050406030204" pitchFamily="18" charset="0"/>
                        <a:ea typeface="LG Smart UI SemiBold" panose="020B0700000101010101" pitchFamily="50" charset="-127"/>
                      </a:rPr>
                      <m:t>𝑌</m:t>
                    </m:r>
                    <m:r>
                      <a:rPr lang="en-US" altLang="ko-KR" sz="2400" b="0" i="1" spc="-150" smtClean="0">
                        <a:latin typeface="Cambria Math" panose="02040503050406030204" pitchFamily="18" charset="0"/>
                        <a:ea typeface="LG Smart UI SemiBold" panose="020B0700000101010101" pitchFamily="50" charset="-127"/>
                      </a:rPr>
                      <m:t>~</m:t>
                    </m:r>
                    <m:r>
                      <a:rPr lang="en-US" altLang="ko-KR" sz="2400" b="0" i="1" spc="-150" smtClean="0">
                        <a:latin typeface="Cambria Math" panose="02040503050406030204" pitchFamily="18" charset="0"/>
                        <a:ea typeface="LG Smart UI SemiBold" panose="020B0700000101010101" pitchFamily="50" charset="-127"/>
                      </a:rPr>
                      <m:t>𝑋</m:t>
                    </m:r>
                    <m:r>
                      <a:rPr lang="en-US" altLang="ko-KR" sz="2400" b="0" i="1" spc="-150" smtClean="0">
                        <a:latin typeface="Cambria Math" panose="02040503050406030204" pitchFamily="18" charset="0"/>
                        <a:ea typeface="LG Smart UI SemiBold" panose="020B0700000101010101" pitchFamily="50" charset="-127"/>
                      </a:rPr>
                      <m:t>+</m:t>
                    </m:r>
                    <m:sSup>
                      <m:sSupPr>
                        <m:ctrlPr>
                          <a:rPr lang="en-US" altLang="ko-KR" sz="2400" b="0" i="1" spc="-150" smtClean="0">
                            <a:latin typeface="Cambria Math" panose="02040503050406030204" pitchFamily="18" charset="0"/>
                            <a:ea typeface="LG Smart UI SemiBold" panose="020B07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400" b="0" i="1" spc="-150" smtClean="0">
                            <a:latin typeface="Cambria Math" panose="02040503050406030204" pitchFamily="18" charset="0"/>
                            <a:ea typeface="LG Smart UI SemiBold" panose="020B0700000101010101" pitchFamily="50" charset="-127"/>
                          </a:rPr>
                          <m:t>𝑋</m:t>
                        </m:r>
                      </m:e>
                      <m:sup>
                        <m:r>
                          <a:rPr lang="en-US" altLang="ko-KR" sz="2400" b="0" i="1" spc="-150" smtClean="0">
                            <a:latin typeface="Cambria Math" panose="02040503050406030204" pitchFamily="18" charset="0"/>
                            <a:ea typeface="LG Smart UI SemiBold" panose="020B07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400" b="0" spc="-150" dirty="0" smtClean="0"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)</a:t>
                </a:r>
              </a:p>
              <a:p>
                <a:pPr algn="just">
                  <a:lnSpc>
                    <a:spcPct val="120000"/>
                  </a:lnSpc>
                </a:pPr>
                <a:endParaRPr lang="en-US" altLang="ko-KR" sz="2400" spc="-150" dirty="0"/>
              </a:p>
              <a:p>
                <a:pPr algn="just">
                  <a:lnSpc>
                    <a:spcPct val="120000"/>
                  </a:lnSpc>
                </a:pPr>
                <a:r>
                  <a:rPr lang="en-US" altLang="ko-KR" sz="2400" spc="-150" dirty="0" smtClean="0"/>
                  <a:t>Y : Score</a:t>
                </a:r>
              </a:p>
              <a:p>
                <a:pPr algn="just">
                  <a:lnSpc>
                    <a:spcPct val="120000"/>
                  </a:lnSpc>
                </a:pPr>
                <a:r>
                  <a:rPr lang="en-US" altLang="ko-KR" sz="2400" spc="-150" dirty="0" smtClean="0"/>
                  <a:t>X : </a:t>
                </a:r>
                <a:r>
                  <a:rPr lang="ko-KR" altLang="en-US" sz="2400" spc="-150" dirty="0" smtClean="0"/>
                  <a:t>평균 득점</a:t>
                </a:r>
                <a:endParaRPr lang="en-US" altLang="ko-KR" sz="2400" spc="-150" dirty="0" smtClean="0"/>
              </a:p>
              <a:p>
                <a:pPr algn="just">
                  <a:lnSpc>
                    <a:spcPct val="120000"/>
                  </a:lnSpc>
                </a:pPr>
                <a:endParaRPr lang="en-US" altLang="ko-KR" sz="2400" spc="-150" dirty="0"/>
              </a:p>
              <a:p>
                <a:pPr algn="just">
                  <a:lnSpc>
                    <a:spcPct val="120000"/>
                  </a:lnSpc>
                </a:pPr>
                <a:r>
                  <a:rPr lang="ko-KR" altLang="en-US" sz="2400" spc="-150" dirty="0" smtClean="0">
                    <a:solidFill>
                      <a:srgbClr val="0070C0"/>
                    </a:solidFill>
                  </a:rPr>
                  <a:t>결정 계수 </a:t>
                </a:r>
                <a:r>
                  <a:rPr lang="en-US" altLang="ko-KR" sz="2400" spc="-150" dirty="0" smtClean="0">
                    <a:solidFill>
                      <a:srgbClr val="0070C0"/>
                    </a:solidFill>
                  </a:rPr>
                  <a:t>: 0.4148</a:t>
                </a:r>
              </a:p>
              <a:p>
                <a:pPr algn="just">
                  <a:lnSpc>
                    <a:spcPct val="120000"/>
                  </a:lnSpc>
                </a:pPr>
                <a:endParaRPr lang="en-US" altLang="ko-KR" sz="2400" spc="-150" dirty="0">
                  <a:solidFill>
                    <a:srgbClr val="0070C0"/>
                  </a:solidFill>
                </a:endParaRPr>
              </a:p>
              <a:p>
                <a:pPr algn="just">
                  <a:lnSpc>
                    <a:spcPct val="120000"/>
                  </a:lnSpc>
                </a:pPr>
                <a:r>
                  <a:rPr lang="en-US" altLang="ko-KR" sz="2400" spc="-150" dirty="0" smtClean="0">
                    <a:solidFill>
                      <a:srgbClr val="0070C0"/>
                    </a:solidFill>
                  </a:rPr>
                  <a:t>2</a:t>
                </a:r>
                <a:r>
                  <a:rPr lang="ko-KR" altLang="en-US" sz="2400" spc="-150" dirty="0" smtClean="0">
                    <a:solidFill>
                      <a:srgbClr val="0070C0"/>
                    </a:solidFill>
                  </a:rPr>
                  <a:t>차 항을 포함한 모델이 설명력이 더 좋다</a:t>
                </a:r>
                <a:endParaRPr lang="en-US" altLang="ko-KR" sz="2400" spc="-15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897A5FA-352E-40D9-B638-E3948DB24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640" y="2231912"/>
                <a:ext cx="5363714" cy="3637919"/>
              </a:xfrm>
              <a:prstGeom prst="rect">
                <a:avLst/>
              </a:prstGeom>
              <a:blipFill>
                <a:blip r:embed="rId2"/>
                <a:stretch>
                  <a:fillRect l="-1705" t="-503" r="-568" b="-18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59" y="2231911"/>
            <a:ext cx="5638801" cy="3509465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0840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5" y="127626"/>
            <a:ext cx="8194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브라질 월드컵 </a:t>
            </a:r>
            <a:r>
              <a:rPr lang="en-US" altLang="ko-KR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</a:t>
            </a:r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공격 지표를 활용한 모델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DBD4F24-2395-4218-94E7-AADA07C9950F}"/>
              </a:ext>
            </a:extLst>
          </p:cNvPr>
          <p:cNvSpPr/>
          <p:nvPr/>
        </p:nvSpPr>
        <p:spPr>
          <a:xfrm>
            <a:off x="205560" y="1626780"/>
            <a:ext cx="5638801" cy="4463069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FA19932-DC77-414C-BE6E-5C18E51A7B97}"/>
              </a:ext>
            </a:extLst>
          </p:cNvPr>
          <p:cNvSpPr/>
          <p:nvPr/>
        </p:nvSpPr>
        <p:spPr>
          <a:xfrm>
            <a:off x="6347640" y="1626780"/>
            <a:ext cx="5638800" cy="4463069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8259F41-DE39-47C2-B27C-CC1F4AF2AB33}"/>
              </a:ext>
            </a:extLst>
          </p:cNvPr>
          <p:cNvGrpSpPr/>
          <p:nvPr/>
        </p:nvGrpSpPr>
        <p:grpSpPr>
          <a:xfrm>
            <a:off x="3986377" y="1028196"/>
            <a:ext cx="4219248" cy="513212"/>
            <a:chOff x="5274058" y="743249"/>
            <a:chExt cx="5231218" cy="7038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E7E2919-4DF1-4E4C-B82F-D79EA43A2487}"/>
                </a:ext>
              </a:extLst>
            </p:cNvPr>
            <p:cNvSpPr/>
            <p:nvPr/>
          </p:nvSpPr>
          <p:spPr>
            <a:xfrm>
              <a:off x="5274058" y="762593"/>
              <a:ext cx="5231218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BF29F5-BA2F-47E0-86C1-B548F10C670F}"/>
                </a:ext>
              </a:extLst>
            </p:cNvPr>
            <p:cNvSpPr txBox="1"/>
            <p:nvPr/>
          </p:nvSpPr>
          <p:spPr>
            <a:xfrm>
              <a:off x="5875161" y="743249"/>
              <a:ext cx="4029015" cy="6331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300" dirty="0" err="1" smtClean="0">
                  <a:latin typeface="+mj-ea"/>
                  <a:ea typeface="+mj-ea"/>
                </a:rPr>
                <a:t>공격지표</a:t>
              </a:r>
              <a:r>
                <a:rPr lang="ko-KR" altLang="en-US" sz="2400" spc="-300" dirty="0">
                  <a:latin typeface="+mj-ea"/>
                  <a:ea typeface="+mj-ea"/>
                </a:rPr>
                <a:t> </a:t>
              </a:r>
              <a:r>
                <a:rPr lang="en-US" altLang="ko-KR" sz="2400" spc="-300" dirty="0" smtClean="0">
                  <a:latin typeface="+mj-ea"/>
                  <a:ea typeface="+mj-ea"/>
                </a:rPr>
                <a:t>– </a:t>
              </a:r>
              <a:r>
                <a:rPr lang="ko-KR" altLang="en-US" sz="2400" spc="-300" dirty="0" smtClean="0">
                  <a:latin typeface="+mj-ea"/>
                  <a:ea typeface="+mj-ea"/>
                </a:rPr>
                <a:t>평균 슈팅 횟수</a:t>
              </a:r>
              <a:endParaRPr lang="ko-KR" altLang="en-US" sz="2400" spc="-300" dirty="0">
                <a:latin typeface="+mj-ea"/>
                <a:ea typeface="+mj-ea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897A5FA-352E-40D9-B638-E3948DB24052}"/>
              </a:ext>
            </a:extLst>
          </p:cNvPr>
          <p:cNvSpPr txBox="1"/>
          <p:nvPr/>
        </p:nvSpPr>
        <p:spPr>
          <a:xfrm>
            <a:off x="6347640" y="2231912"/>
            <a:ext cx="5270520" cy="36379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400" spc="-150" dirty="0" smtClean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➊ </a:t>
            </a:r>
            <a:r>
              <a:rPr lang="ko-KR" altLang="en-US" sz="2400" spc="-150" dirty="0" smtClean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단순 선형 회귀 모델</a:t>
            </a:r>
            <a:endParaRPr lang="en-US" altLang="ko-KR" sz="2400" spc="-150" dirty="0" smtClean="0"/>
          </a:p>
          <a:p>
            <a:pPr algn="just">
              <a:lnSpc>
                <a:spcPct val="120000"/>
              </a:lnSpc>
            </a:pPr>
            <a:endParaRPr lang="en-US" altLang="ko-KR" sz="2400" spc="-150" dirty="0"/>
          </a:p>
          <a:p>
            <a:pPr algn="just">
              <a:lnSpc>
                <a:spcPct val="120000"/>
              </a:lnSpc>
            </a:pPr>
            <a:r>
              <a:rPr lang="en-US" altLang="ko-KR" sz="2400" spc="-150" dirty="0" smtClean="0"/>
              <a:t>Y : Score</a:t>
            </a:r>
          </a:p>
          <a:p>
            <a:pPr algn="just">
              <a:lnSpc>
                <a:spcPct val="120000"/>
              </a:lnSpc>
            </a:pPr>
            <a:r>
              <a:rPr lang="en-US" altLang="ko-KR" sz="2400" spc="-150" dirty="0" smtClean="0"/>
              <a:t>X : </a:t>
            </a:r>
            <a:r>
              <a:rPr lang="ko-KR" altLang="en-US" sz="2400" spc="-150" dirty="0" smtClean="0"/>
              <a:t>평균 슈팅 횟수</a:t>
            </a:r>
            <a:endParaRPr lang="en-US" altLang="ko-KR" sz="2400" spc="-150" dirty="0" smtClean="0"/>
          </a:p>
          <a:p>
            <a:pPr algn="just">
              <a:lnSpc>
                <a:spcPct val="120000"/>
              </a:lnSpc>
            </a:pPr>
            <a:endParaRPr lang="en-US" altLang="ko-KR" sz="2400" spc="-150" dirty="0"/>
          </a:p>
          <a:p>
            <a:pPr algn="just">
              <a:lnSpc>
                <a:spcPct val="120000"/>
              </a:lnSpc>
            </a:pPr>
            <a:r>
              <a:rPr lang="ko-KR" altLang="en-US" sz="2400" spc="-150" dirty="0" smtClean="0"/>
              <a:t>결정 계수 </a:t>
            </a:r>
            <a:r>
              <a:rPr lang="en-US" altLang="ko-KR" sz="2400" spc="-150" dirty="0" smtClean="0"/>
              <a:t>: 0.03519</a:t>
            </a:r>
          </a:p>
          <a:p>
            <a:pPr algn="just">
              <a:lnSpc>
                <a:spcPct val="120000"/>
              </a:lnSpc>
            </a:pPr>
            <a:endParaRPr lang="en-US" altLang="ko-KR" sz="2400" spc="-150" dirty="0"/>
          </a:p>
          <a:p>
            <a:pPr algn="just">
              <a:lnSpc>
                <a:spcPct val="120000"/>
              </a:lnSpc>
            </a:pPr>
            <a:r>
              <a:rPr lang="ko-KR" altLang="en-US" sz="2400" spc="-150" dirty="0" smtClean="0">
                <a:solidFill>
                  <a:srgbClr val="FF0000"/>
                </a:solidFill>
              </a:rPr>
              <a:t>변수 자체도 유의미하지 않다</a:t>
            </a:r>
            <a:endParaRPr lang="en-US" altLang="ko-KR" sz="2400" spc="-150" dirty="0">
              <a:solidFill>
                <a:srgbClr val="FF0000"/>
              </a:solidFill>
            </a:endParaRPr>
          </a:p>
        </p:txBody>
      </p:sp>
      <p:pic>
        <p:nvPicPr>
          <p:cNvPr id="13" name="그림 1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59" y="2231912"/>
            <a:ext cx="5638802" cy="3245696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9764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5" y="127626"/>
            <a:ext cx="8194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브라질 월드컵 </a:t>
            </a:r>
            <a:r>
              <a:rPr lang="en-US" altLang="ko-KR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</a:t>
            </a:r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공격 지표를 활용한 모델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FA19932-DC77-414C-BE6E-5C18E51A7B97}"/>
              </a:ext>
            </a:extLst>
          </p:cNvPr>
          <p:cNvSpPr/>
          <p:nvPr/>
        </p:nvSpPr>
        <p:spPr>
          <a:xfrm>
            <a:off x="1356946" y="1626779"/>
            <a:ext cx="9478108" cy="4463069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8259F41-DE39-47C2-B27C-CC1F4AF2AB33}"/>
              </a:ext>
            </a:extLst>
          </p:cNvPr>
          <p:cNvGrpSpPr/>
          <p:nvPr/>
        </p:nvGrpSpPr>
        <p:grpSpPr>
          <a:xfrm>
            <a:off x="3986377" y="1028196"/>
            <a:ext cx="4219248" cy="513212"/>
            <a:chOff x="5274058" y="743249"/>
            <a:chExt cx="5231218" cy="7038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E7E2919-4DF1-4E4C-B82F-D79EA43A2487}"/>
                </a:ext>
              </a:extLst>
            </p:cNvPr>
            <p:cNvSpPr/>
            <p:nvPr/>
          </p:nvSpPr>
          <p:spPr>
            <a:xfrm>
              <a:off x="5274058" y="762593"/>
              <a:ext cx="5231218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BF29F5-BA2F-47E0-86C1-B548F10C670F}"/>
                </a:ext>
              </a:extLst>
            </p:cNvPr>
            <p:cNvSpPr txBox="1"/>
            <p:nvPr/>
          </p:nvSpPr>
          <p:spPr>
            <a:xfrm>
              <a:off x="6008325" y="743249"/>
              <a:ext cx="3762691" cy="6331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300" dirty="0" err="1" smtClean="0">
                  <a:latin typeface="+mj-ea"/>
                  <a:ea typeface="+mj-ea"/>
                </a:rPr>
                <a:t>공격지표</a:t>
              </a:r>
              <a:r>
                <a:rPr lang="ko-KR" altLang="en-US" sz="2400" spc="-300" dirty="0">
                  <a:latin typeface="+mj-ea"/>
                  <a:ea typeface="+mj-ea"/>
                </a:rPr>
                <a:t> </a:t>
              </a:r>
              <a:r>
                <a:rPr lang="en-US" altLang="ko-KR" sz="2400" spc="-300" dirty="0" smtClean="0">
                  <a:latin typeface="+mj-ea"/>
                  <a:ea typeface="+mj-ea"/>
                </a:rPr>
                <a:t>– AIC </a:t>
              </a:r>
              <a:r>
                <a:rPr lang="ko-KR" altLang="en-US" sz="2400" spc="-300" dirty="0" err="1" smtClean="0">
                  <a:latin typeface="+mj-ea"/>
                  <a:ea typeface="+mj-ea"/>
                </a:rPr>
                <a:t>최적모델</a:t>
              </a:r>
              <a:endParaRPr lang="ko-KR" altLang="en-US" sz="2400" spc="-300" dirty="0">
                <a:latin typeface="+mj-ea"/>
                <a:ea typeface="+mj-ea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897A5FA-352E-40D9-B638-E3948DB24052}"/>
              </a:ext>
            </a:extLst>
          </p:cNvPr>
          <p:cNvSpPr txBox="1"/>
          <p:nvPr/>
        </p:nvSpPr>
        <p:spPr>
          <a:xfrm>
            <a:off x="1482471" y="1739541"/>
            <a:ext cx="9226560" cy="40811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400" spc="-150" dirty="0" smtClean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➊ Full Model</a:t>
            </a:r>
            <a:endParaRPr lang="en-US" altLang="ko-KR" sz="2400" spc="-150" dirty="0"/>
          </a:p>
          <a:p>
            <a:pPr algn="just">
              <a:lnSpc>
                <a:spcPct val="120000"/>
              </a:lnSpc>
            </a:pPr>
            <a:r>
              <a:rPr lang="en-US" altLang="ko-KR" sz="2400" spc="-150" dirty="0" smtClean="0"/>
              <a:t>Y : Score,  X : </a:t>
            </a:r>
            <a:r>
              <a:rPr lang="ko-KR" altLang="en-US" sz="2400" spc="-150" dirty="0" smtClean="0"/>
              <a:t>평균 득점 </a:t>
            </a:r>
            <a:r>
              <a:rPr lang="en-US" altLang="ko-KR" sz="2400" spc="-150" dirty="0" smtClean="0"/>
              <a:t>+ </a:t>
            </a:r>
            <a:r>
              <a:rPr lang="ko-KR" altLang="en-US" sz="2400" spc="-150" dirty="0" smtClean="0"/>
              <a:t>평균 득점</a:t>
            </a:r>
            <a:r>
              <a:rPr lang="en-US" altLang="ko-KR" sz="2400" spc="-150" dirty="0" smtClean="0"/>
              <a:t>^2  + </a:t>
            </a:r>
            <a:r>
              <a:rPr lang="ko-KR" altLang="en-US" sz="2400" spc="-150" dirty="0" smtClean="0"/>
              <a:t>평균 슈팅 횟수</a:t>
            </a:r>
            <a:endParaRPr lang="en-US" altLang="ko-KR" sz="2400" spc="-150" dirty="0" smtClean="0"/>
          </a:p>
          <a:p>
            <a:pPr algn="just">
              <a:lnSpc>
                <a:spcPct val="120000"/>
              </a:lnSpc>
            </a:pPr>
            <a:endParaRPr lang="en-US" altLang="ko-KR" sz="2400" spc="-150" dirty="0"/>
          </a:p>
          <a:p>
            <a:pPr algn="just">
              <a:lnSpc>
                <a:spcPct val="120000"/>
              </a:lnSpc>
            </a:pPr>
            <a:r>
              <a:rPr lang="en-US" altLang="ko-KR" sz="2400" spc="-150" dirty="0" smtClean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➋ </a:t>
            </a:r>
            <a:r>
              <a:rPr lang="ko-KR" altLang="en-US" sz="2400" spc="-150" dirty="0" smtClean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후진소거법을 이용한 최적 모델 </a:t>
            </a:r>
            <a:endParaRPr lang="en-US" altLang="ko-KR" sz="2400" spc="-150" dirty="0" smtClean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400" spc="-150" dirty="0" smtClean="0"/>
              <a:t>Y : Score</a:t>
            </a:r>
          </a:p>
          <a:p>
            <a:pPr algn="just">
              <a:lnSpc>
                <a:spcPct val="120000"/>
              </a:lnSpc>
            </a:pPr>
            <a:r>
              <a:rPr lang="en-US" altLang="ko-KR" sz="2400" spc="-150" dirty="0" smtClean="0"/>
              <a:t>X : </a:t>
            </a:r>
            <a:r>
              <a:rPr lang="ko-KR" altLang="en-US" sz="2400" spc="-150" dirty="0" smtClean="0"/>
              <a:t>평균 득점</a:t>
            </a:r>
            <a:r>
              <a:rPr lang="en-US" altLang="ko-KR" sz="2400" spc="-150" dirty="0"/>
              <a:t> </a:t>
            </a:r>
            <a:r>
              <a:rPr lang="en-US" altLang="ko-KR" sz="2400" spc="-150" dirty="0" smtClean="0"/>
              <a:t>+ </a:t>
            </a:r>
            <a:r>
              <a:rPr lang="ko-KR" altLang="en-US" sz="2400" spc="-150" dirty="0" smtClean="0"/>
              <a:t>평균 득점</a:t>
            </a:r>
            <a:r>
              <a:rPr lang="en-US" altLang="ko-KR" sz="2400" spc="-150" dirty="0" smtClean="0"/>
              <a:t>^2</a:t>
            </a:r>
          </a:p>
          <a:p>
            <a:pPr algn="just">
              <a:lnSpc>
                <a:spcPct val="120000"/>
              </a:lnSpc>
            </a:pPr>
            <a:endParaRPr lang="en-US" altLang="ko-KR" sz="2400" spc="-150" dirty="0"/>
          </a:p>
          <a:p>
            <a:pPr algn="just">
              <a:lnSpc>
                <a:spcPct val="120000"/>
              </a:lnSpc>
            </a:pPr>
            <a:r>
              <a:rPr lang="en-US" altLang="ko-KR" sz="2400" spc="-150" dirty="0" smtClean="0"/>
              <a:t>AIC : 45.342</a:t>
            </a:r>
          </a:p>
          <a:p>
            <a:pPr algn="just">
              <a:lnSpc>
                <a:spcPct val="120000"/>
              </a:lnSpc>
            </a:pPr>
            <a:r>
              <a:rPr lang="ko-KR" altLang="en-US" sz="2400" spc="-150" dirty="0" smtClean="0"/>
              <a:t>결정 계수 </a:t>
            </a:r>
            <a:r>
              <a:rPr lang="en-US" altLang="ko-KR" sz="2400" spc="-150" dirty="0" smtClean="0"/>
              <a:t>: 0.4148</a:t>
            </a:r>
            <a:endParaRPr lang="en-US" altLang="ko-KR" sz="2400" spc="-150" dirty="0"/>
          </a:p>
        </p:txBody>
      </p:sp>
    </p:spTree>
    <p:extLst>
      <p:ext uri="{BB962C8B-B14F-4D97-AF65-F5344CB8AC3E}">
        <p14:creationId xmlns:p14="http://schemas.microsoft.com/office/powerpoint/2010/main" val="270126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5" y="127626"/>
            <a:ext cx="8194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브라질 월드컵 </a:t>
            </a:r>
            <a:r>
              <a:rPr lang="en-US" altLang="ko-KR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</a:t>
            </a:r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수비 지표를 활용한 모델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DBD4F24-2395-4218-94E7-AADA07C9950F}"/>
              </a:ext>
            </a:extLst>
          </p:cNvPr>
          <p:cNvSpPr/>
          <p:nvPr/>
        </p:nvSpPr>
        <p:spPr>
          <a:xfrm>
            <a:off x="205560" y="1626780"/>
            <a:ext cx="5638801" cy="4463069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FA19932-DC77-414C-BE6E-5C18E51A7B97}"/>
              </a:ext>
            </a:extLst>
          </p:cNvPr>
          <p:cNvSpPr/>
          <p:nvPr/>
        </p:nvSpPr>
        <p:spPr>
          <a:xfrm>
            <a:off x="6347640" y="1626780"/>
            <a:ext cx="5638800" cy="4463069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8259F41-DE39-47C2-B27C-CC1F4AF2AB33}"/>
              </a:ext>
            </a:extLst>
          </p:cNvPr>
          <p:cNvGrpSpPr/>
          <p:nvPr/>
        </p:nvGrpSpPr>
        <p:grpSpPr>
          <a:xfrm>
            <a:off x="3986377" y="1028196"/>
            <a:ext cx="4219248" cy="513212"/>
            <a:chOff x="5274058" y="743249"/>
            <a:chExt cx="5231218" cy="7038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E7E2919-4DF1-4E4C-B82F-D79EA43A2487}"/>
                </a:ext>
              </a:extLst>
            </p:cNvPr>
            <p:cNvSpPr/>
            <p:nvPr/>
          </p:nvSpPr>
          <p:spPr>
            <a:xfrm>
              <a:off x="5274058" y="762593"/>
              <a:ext cx="5231218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BF29F5-BA2F-47E0-86C1-B548F10C670F}"/>
                </a:ext>
              </a:extLst>
            </p:cNvPr>
            <p:cNvSpPr txBox="1"/>
            <p:nvPr/>
          </p:nvSpPr>
          <p:spPr>
            <a:xfrm>
              <a:off x="6248808" y="743249"/>
              <a:ext cx="3281722" cy="6331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300" dirty="0" err="1" smtClean="0">
                  <a:latin typeface="+mj-ea"/>
                  <a:ea typeface="+mj-ea"/>
                </a:rPr>
                <a:t>수비지표</a:t>
              </a:r>
              <a:r>
                <a:rPr lang="ko-KR" altLang="en-US" sz="2400" spc="-300" dirty="0" smtClean="0">
                  <a:latin typeface="+mj-ea"/>
                  <a:ea typeface="+mj-ea"/>
                </a:rPr>
                <a:t> </a:t>
              </a:r>
              <a:r>
                <a:rPr lang="en-US" altLang="ko-KR" sz="2400" spc="-300" dirty="0" smtClean="0">
                  <a:latin typeface="+mj-ea"/>
                  <a:ea typeface="+mj-ea"/>
                </a:rPr>
                <a:t>– </a:t>
              </a:r>
              <a:r>
                <a:rPr lang="ko-KR" altLang="en-US" sz="2400" spc="-300" dirty="0" smtClean="0">
                  <a:latin typeface="+mj-ea"/>
                  <a:ea typeface="+mj-ea"/>
                </a:rPr>
                <a:t>평균 실점</a:t>
              </a:r>
              <a:endParaRPr lang="ko-KR" altLang="en-US" sz="2400" spc="-300" dirty="0">
                <a:latin typeface="+mj-ea"/>
                <a:ea typeface="+mj-ea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897A5FA-352E-40D9-B638-E3948DB24052}"/>
              </a:ext>
            </a:extLst>
          </p:cNvPr>
          <p:cNvSpPr txBox="1"/>
          <p:nvPr/>
        </p:nvSpPr>
        <p:spPr>
          <a:xfrm>
            <a:off x="6347640" y="2231912"/>
            <a:ext cx="5270520" cy="3859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400" spc="-150" dirty="0" smtClean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➊ </a:t>
            </a:r>
            <a:r>
              <a:rPr lang="ko-KR" altLang="en-US" sz="2400" spc="-150" dirty="0" smtClean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단순 선형 회귀 모델</a:t>
            </a:r>
            <a:endParaRPr lang="en-US" altLang="ko-KR" sz="2400" spc="-150" dirty="0" smtClean="0"/>
          </a:p>
          <a:p>
            <a:pPr algn="just">
              <a:lnSpc>
                <a:spcPct val="120000"/>
              </a:lnSpc>
            </a:pPr>
            <a:endParaRPr lang="en-US" altLang="ko-KR" sz="2400" spc="-150" dirty="0"/>
          </a:p>
          <a:p>
            <a:pPr algn="just">
              <a:lnSpc>
                <a:spcPct val="120000"/>
              </a:lnSpc>
            </a:pPr>
            <a:r>
              <a:rPr lang="en-US" altLang="ko-KR" sz="2400" spc="-150" dirty="0" smtClean="0"/>
              <a:t>Y : Score</a:t>
            </a:r>
          </a:p>
          <a:p>
            <a:pPr algn="just">
              <a:lnSpc>
                <a:spcPct val="120000"/>
              </a:lnSpc>
            </a:pPr>
            <a:r>
              <a:rPr lang="en-US" altLang="ko-KR" sz="2400" spc="-150" dirty="0" smtClean="0"/>
              <a:t>X : </a:t>
            </a:r>
            <a:r>
              <a:rPr lang="ko-KR" altLang="en-US" sz="2400" spc="-150" dirty="0" smtClean="0"/>
              <a:t>평균 실점</a:t>
            </a:r>
            <a:endParaRPr lang="en-US" altLang="ko-KR" sz="2400" spc="-150" dirty="0" smtClean="0"/>
          </a:p>
          <a:p>
            <a:pPr algn="just">
              <a:lnSpc>
                <a:spcPct val="120000"/>
              </a:lnSpc>
            </a:pPr>
            <a:endParaRPr lang="en-US" altLang="ko-KR" sz="2400" spc="-150" dirty="0"/>
          </a:p>
          <a:p>
            <a:pPr algn="just">
              <a:lnSpc>
                <a:spcPct val="120000"/>
              </a:lnSpc>
            </a:pPr>
            <a:r>
              <a:rPr lang="ko-KR" altLang="en-US" sz="2400" spc="-150" dirty="0" smtClean="0"/>
              <a:t>결정 계수 </a:t>
            </a:r>
            <a:r>
              <a:rPr lang="en-US" altLang="ko-KR" sz="2400" spc="-150" dirty="0" smtClean="0"/>
              <a:t>: 0.3582</a:t>
            </a:r>
            <a:endParaRPr lang="en-US" altLang="ko-KR" sz="2000" spc="-150" dirty="0" smtClean="0"/>
          </a:p>
          <a:p>
            <a:pPr algn="just">
              <a:lnSpc>
                <a:spcPct val="120000"/>
              </a:lnSpc>
            </a:pPr>
            <a:endParaRPr lang="en-US" altLang="ko-KR" sz="2000" spc="-150" dirty="0"/>
          </a:p>
          <a:p>
            <a:pPr algn="just">
              <a:lnSpc>
                <a:spcPct val="120000"/>
              </a:lnSpc>
            </a:pPr>
            <a:r>
              <a:rPr lang="ko-KR" altLang="en-US" sz="2000" spc="-150" dirty="0" smtClean="0">
                <a:solidFill>
                  <a:srgbClr val="00B050"/>
                </a:solidFill>
              </a:rPr>
              <a:t>표시한 </a:t>
            </a:r>
            <a:r>
              <a:rPr lang="en-US" altLang="ko-KR" sz="2000" spc="-150" dirty="0" smtClean="0">
                <a:solidFill>
                  <a:srgbClr val="00B050"/>
                </a:solidFill>
              </a:rPr>
              <a:t>Outlier(</a:t>
            </a:r>
            <a:r>
              <a:rPr lang="ko-KR" altLang="en-US" sz="2000" spc="-150" dirty="0" smtClean="0">
                <a:solidFill>
                  <a:srgbClr val="00B050"/>
                </a:solidFill>
              </a:rPr>
              <a:t>브라질</a:t>
            </a:r>
            <a:r>
              <a:rPr lang="en-US" altLang="ko-KR" sz="2000" spc="-150" dirty="0" smtClean="0">
                <a:solidFill>
                  <a:srgbClr val="00B050"/>
                </a:solidFill>
              </a:rPr>
              <a:t>)</a:t>
            </a:r>
            <a:r>
              <a:rPr lang="ko-KR" altLang="en-US" sz="2000" spc="-150" dirty="0" smtClean="0">
                <a:solidFill>
                  <a:srgbClr val="00B050"/>
                </a:solidFill>
              </a:rPr>
              <a:t>을 제외한다면 </a:t>
            </a:r>
            <a:endParaRPr lang="en-US" altLang="ko-KR" sz="2000" spc="-150" dirty="0" smtClean="0">
              <a:solidFill>
                <a:srgbClr val="00B050"/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ko-KR" altLang="en-US" sz="2000" spc="-150" dirty="0" smtClean="0">
                <a:solidFill>
                  <a:srgbClr val="00B050"/>
                </a:solidFill>
              </a:rPr>
              <a:t>결정 계수 더 높아질 것</a:t>
            </a:r>
            <a:endParaRPr lang="en-US" altLang="ko-KR" sz="2400" spc="-150" dirty="0" smtClean="0">
              <a:solidFill>
                <a:srgbClr val="00B050"/>
              </a:solidFill>
            </a:endParaRPr>
          </a:p>
        </p:txBody>
      </p:sp>
      <p:pic>
        <p:nvPicPr>
          <p:cNvPr id="13" name="그림 1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59" y="2373924"/>
            <a:ext cx="5638801" cy="3042138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849862" y="3096768"/>
            <a:ext cx="273029" cy="19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44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5" y="127626"/>
            <a:ext cx="8194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브라질 월드컵 </a:t>
            </a:r>
            <a:r>
              <a:rPr lang="en-US" altLang="ko-KR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</a:t>
            </a:r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수비 지표를 활용한 모델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DBD4F24-2395-4218-94E7-AADA07C9950F}"/>
              </a:ext>
            </a:extLst>
          </p:cNvPr>
          <p:cNvSpPr/>
          <p:nvPr/>
        </p:nvSpPr>
        <p:spPr>
          <a:xfrm>
            <a:off x="205560" y="1626780"/>
            <a:ext cx="5638801" cy="4463069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FA19932-DC77-414C-BE6E-5C18E51A7B97}"/>
              </a:ext>
            </a:extLst>
          </p:cNvPr>
          <p:cNvSpPr/>
          <p:nvPr/>
        </p:nvSpPr>
        <p:spPr>
          <a:xfrm>
            <a:off x="6347640" y="1626780"/>
            <a:ext cx="5638800" cy="4463069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8259F41-DE39-47C2-B27C-CC1F4AF2AB33}"/>
              </a:ext>
            </a:extLst>
          </p:cNvPr>
          <p:cNvGrpSpPr/>
          <p:nvPr/>
        </p:nvGrpSpPr>
        <p:grpSpPr>
          <a:xfrm>
            <a:off x="3986377" y="1042301"/>
            <a:ext cx="4219248" cy="499107"/>
            <a:chOff x="5274058" y="762593"/>
            <a:chExt cx="5231218" cy="68449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E7E2919-4DF1-4E4C-B82F-D79EA43A2487}"/>
                </a:ext>
              </a:extLst>
            </p:cNvPr>
            <p:cNvSpPr/>
            <p:nvPr/>
          </p:nvSpPr>
          <p:spPr>
            <a:xfrm>
              <a:off x="5274058" y="762593"/>
              <a:ext cx="5231218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BF29F5-BA2F-47E0-86C1-B548F10C670F}"/>
                </a:ext>
              </a:extLst>
            </p:cNvPr>
            <p:cNvSpPr txBox="1"/>
            <p:nvPr/>
          </p:nvSpPr>
          <p:spPr>
            <a:xfrm>
              <a:off x="6248808" y="764152"/>
              <a:ext cx="3281722" cy="6331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300" dirty="0" err="1" smtClean="0">
                  <a:latin typeface="+mj-ea"/>
                  <a:ea typeface="+mj-ea"/>
                </a:rPr>
                <a:t>수비지표</a:t>
              </a:r>
              <a:r>
                <a:rPr lang="ko-KR" altLang="en-US" sz="2400" spc="-300" dirty="0" smtClean="0">
                  <a:latin typeface="+mj-ea"/>
                  <a:ea typeface="+mj-ea"/>
                </a:rPr>
                <a:t> </a:t>
              </a:r>
              <a:r>
                <a:rPr lang="en-US" altLang="ko-KR" sz="2400" spc="-300" dirty="0" smtClean="0">
                  <a:latin typeface="+mj-ea"/>
                  <a:ea typeface="+mj-ea"/>
                </a:rPr>
                <a:t>– </a:t>
              </a:r>
              <a:r>
                <a:rPr lang="ko-KR" altLang="en-US" sz="2400" spc="-300" dirty="0" smtClean="0">
                  <a:latin typeface="+mj-ea"/>
                  <a:ea typeface="+mj-ea"/>
                </a:rPr>
                <a:t>평균 실점</a:t>
              </a:r>
              <a:endParaRPr lang="ko-KR" altLang="en-US" sz="2400" spc="-300" dirty="0">
                <a:latin typeface="+mj-ea"/>
                <a:ea typeface="+mj-e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897A5FA-352E-40D9-B638-E3948DB24052}"/>
                  </a:ext>
                </a:extLst>
              </p:cNvPr>
              <p:cNvSpPr txBox="1"/>
              <p:nvPr/>
            </p:nvSpPr>
            <p:spPr>
              <a:xfrm>
                <a:off x="6347640" y="2231912"/>
                <a:ext cx="5638800" cy="360098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en-US" altLang="ko-KR" sz="2400" spc="-150" dirty="0" smtClean="0"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➋ </a:t>
                </a:r>
                <a:r>
                  <a:rPr lang="ko-KR" altLang="en-US" sz="2400" spc="-150" dirty="0" smtClean="0"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분수 함수 회귀 모델</a:t>
                </a:r>
                <a:r>
                  <a:rPr lang="en-US" altLang="ko-KR" sz="2400" spc="-150" dirty="0" smtClean="0"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2400" b="0" i="1" spc="-150" smtClean="0">
                        <a:latin typeface="Cambria Math" panose="02040503050406030204" pitchFamily="18" charset="0"/>
                        <a:ea typeface="LG Smart UI SemiBold" panose="020B0700000101010101" pitchFamily="50" charset="-127"/>
                      </a:rPr>
                      <m:t>𝑌</m:t>
                    </m:r>
                    <m:r>
                      <a:rPr lang="en-US" altLang="ko-KR" sz="2400" b="0" i="1" spc="-150" smtClean="0">
                        <a:latin typeface="Cambria Math" panose="02040503050406030204" pitchFamily="18" charset="0"/>
                        <a:ea typeface="LG Smart UI SemiBold" panose="020B0700000101010101" pitchFamily="50" charset="-127"/>
                      </a:rPr>
                      <m:t>~1/</m:t>
                    </m:r>
                    <m:r>
                      <a:rPr lang="en-US" altLang="ko-KR" sz="2400" b="0" i="1" spc="-150" smtClean="0">
                        <a:latin typeface="Cambria Math" panose="02040503050406030204" pitchFamily="18" charset="0"/>
                        <a:ea typeface="LG Smart UI SemiBold" panose="020B0700000101010101" pitchFamily="50" charset="-127"/>
                      </a:rPr>
                      <m:t>𝑋</m:t>
                    </m:r>
                  </m:oMath>
                </a14:m>
                <a:r>
                  <a:rPr lang="en-US" altLang="ko-KR" sz="2400" b="0" spc="-150" dirty="0" smtClean="0"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)</a:t>
                </a:r>
              </a:p>
              <a:p>
                <a:pPr algn="just">
                  <a:lnSpc>
                    <a:spcPct val="120000"/>
                  </a:lnSpc>
                </a:pPr>
                <a:endParaRPr lang="en-US" altLang="ko-KR" sz="2400" spc="-150" dirty="0"/>
              </a:p>
              <a:p>
                <a:pPr algn="just">
                  <a:lnSpc>
                    <a:spcPct val="120000"/>
                  </a:lnSpc>
                </a:pPr>
                <a:r>
                  <a:rPr lang="en-US" altLang="ko-KR" sz="2400" spc="-150" dirty="0" smtClean="0"/>
                  <a:t>Y : Score</a:t>
                </a:r>
              </a:p>
              <a:p>
                <a:pPr algn="just">
                  <a:lnSpc>
                    <a:spcPct val="120000"/>
                  </a:lnSpc>
                </a:pPr>
                <a:r>
                  <a:rPr lang="en-US" altLang="ko-KR" sz="2400" spc="-150" dirty="0" smtClean="0"/>
                  <a:t>X : 1/</a:t>
                </a:r>
                <a:r>
                  <a:rPr lang="ko-KR" altLang="en-US" sz="2400" spc="-150" dirty="0" smtClean="0"/>
                  <a:t>평균 실점</a:t>
                </a:r>
                <a:endParaRPr lang="en-US" altLang="ko-KR" sz="2400" spc="-150" dirty="0" smtClean="0"/>
              </a:p>
              <a:p>
                <a:pPr algn="just">
                  <a:lnSpc>
                    <a:spcPct val="120000"/>
                  </a:lnSpc>
                </a:pPr>
                <a:endParaRPr lang="en-US" altLang="ko-KR" sz="2400" spc="-150" dirty="0"/>
              </a:p>
              <a:p>
                <a:pPr algn="just">
                  <a:lnSpc>
                    <a:spcPct val="120000"/>
                  </a:lnSpc>
                </a:pPr>
                <a:r>
                  <a:rPr lang="ko-KR" altLang="en-US" sz="2400" spc="-150" dirty="0" smtClean="0"/>
                  <a:t>결정 계수 </a:t>
                </a:r>
                <a:r>
                  <a:rPr lang="en-US" altLang="ko-KR" sz="2400" spc="-150" dirty="0" smtClean="0"/>
                  <a:t>: 0.4876</a:t>
                </a:r>
              </a:p>
              <a:p>
                <a:pPr algn="just">
                  <a:lnSpc>
                    <a:spcPct val="120000"/>
                  </a:lnSpc>
                </a:pPr>
                <a:endParaRPr lang="en-US" altLang="ko-KR" sz="2400" spc="-150" dirty="0">
                  <a:solidFill>
                    <a:srgbClr val="0070C0"/>
                  </a:solidFill>
                </a:endParaRPr>
              </a:p>
              <a:p>
                <a:pPr algn="just">
                  <a:lnSpc>
                    <a:spcPct val="120000"/>
                  </a:lnSpc>
                </a:pPr>
                <a:r>
                  <a:rPr lang="ko-KR" altLang="en-US" sz="2200" spc="-150" dirty="0" err="1" smtClean="0">
                    <a:solidFill>
                      <a:srgbClr val="0070C0"/>
                    </a:solidFill>
                  </a:rPr>
                  <a:t>분수함수</a:t>
                </a:r>
                <a:r>
                  <a:rPr lang="ko-KR" altLang="en-US" sz="2200" spc="-150" dirty="0" smtClean="0">
                    <a:solidFill>
                      <a:srgbClr val="0070C0"/>
                    </a:solidFill>
                  </a:rPr>
                  <a:t> 모델이 설명력이 높다</a:t>
                </a:r>
                <a:endParaRPr lang="en-US" altLang="ko-KR" sz="2200" spc="-15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897A5FA-352E-40D9-B638-E3948DB24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640" y="2231912"/>
                <a:ext cx="5638800" cy="3600986"/>
              </a:xfrm>
              <a:prstGeom prst="rect">
                <a:avLst/>
              </a:prstGeom>
              <a:blipFill>
                <a:blip r:embed="rId2"/>
                <a:stretch>
                  <a:fillRect l="-1622" t="-508" b="-1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59" y="2231912"/>
            <a:ext cx="5638801" cy="3192942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7641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5" y="127626"/>
            <a:ext cx="8194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브라질 월드컵 </a:t>
            </a:r>
            <a:r>
              <a:rPr lang="en-US" altLang="ko-KR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</a:t>
            </a:r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수비 지표를 활용한 모델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DBD4F24-2395-4218-94E7-AADA07C9950F}"/>
              </a:ext>
            </a:extLst>
          </p:cNvPr>
          <p:cNvSpPr/>
          <p:nvPr/>
        </p:nvSpPr>
        <p:spPr>
          <a:xfrm>
            <a:off x="205560" y="1626780"/>
            <a:ext cx="5638801" cy="4463069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FA19932-DC77-414C-BE6E-5C18E51A7B97}"/>
              </a:ext>
            </a:extLst>
          </p:cNvPr>
          <p:cNvSpPr/>
          <p:nvPr/>
        </p:nvSpPr>
        <p:spPr>
          <a:xfrm>
            <a:off x="6347640" y="1626780"/>
            <a:ext cx="5638800" cy="4463069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8259F41-DE39-47C2-B27C-CC1F4AF2AB33}"/>
              </a:ext>
            </a:extLst>
          </p:cNvPr>
          <p:cNvGrpSpPr/>
          <p:nvPr/>
        </p:nvGrpSpPr>
        <p:grpSpPr>
          <a:xfrm>
            <a:off x="3986377" y="1028196"/>
            <a:ext cx="4219248" cy="513212"/>
            <a:chOff x="5274058" y="743249"/>
            <a:chExt cx="5231218" cy="7038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E7E2919-4DF1-4E4C-B82F-D79EA43A2487}"/>
                </a:ext>
              </a:extLst>
            </p:cNvPr>
            <p:cNvSpPr/>
            <p:nvPr/>
          </p:nvSpPr>
          <p:spPr>
            <a:xfrm>
              <a:off x="5274058" y="762593"/>
              <a:ext cx="5231218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BF29F5-BA2F-47E0-86C1-B548F10C670F}"/>
                </a:ext>
              </a:extLst>
            </p:cNvPr>
            <p:cNvSpPr txBox="1"/>
            <p:nvPr/>
          </p:nvSpPr>
          <p:spPr>
            <a:xfrm>
              <a:off x="5875161" y="743249"/>
              <a:ext cx="4029015" cy="6331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300" dirty="0" err="1" smtClean="0">
                  <a:latin typeface="+mj-ea"/>
                  <a:ea typeface="+mj-ea"/>
                </a:rPr>
                <a:t>수비지표</a:t>
              </a:r>
              <a:r>
                <a:rPr lang="ko-KR" altLang="en-US" sz="2400" spc="-300" dirty="0" smtClean="0">
                  <a:latin typeface="+mj-ea"/>
                  <a:ea typeface="+mj-ea"/>
                </a:rPr>
                <a:t> </a:t>
              </a:r>
              <a:r>
                <a:rPr lang="en-US" altLang="ko-KR" sz="2400" spc="-300" dirty="0" smtClean="0">
                  <a:latin typeface="+mj-ea"/>
                  <a:ea typeface="+mj-ea"/>
                </a:rPr>
                <a:t>– </a:t>
              </a:r>
              <a:r>
                <a:rPr lang="ko-KR" altLang="en-US" sz="2400" spc="-300" dirty="0" smtClean="0">
                  <a:latin typeface="+mj-ea"/>
                  <a:ea typeface="+mj-ea"/>
                </a:rPr>
                <a:t>평균 슈팅 허용</a:t>
              </a:r>
              <a:endParaRPr lang="ko-KR" altLang="en-US" sz="2400" spc="-300" dirty="0">
                <a:latin typeface="+mj-ea"/>
                <a:ea typeface="+mj-ea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897A5FA-352E-40D9-B638-E3948DB24052}"/>
              </a:ext>
            </a:extLst>
          </p:cNvPr>
          <p:cNvSpPr txBox="1"/>
          <p:nvPr/>
        </p:nvSpPr>
        <p:spPr>
          <a:xfrm>
            <a:off x="6347640" y="2231912"/>
            <a:ext cx="5270520" cy="3490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400" spc="-150" dirty="0" smtClean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➊ </a:t>
            </a:r>
            <a:r>
              <a:rPr lang="ko-KR" altLang="en-US" sz="2400" spc="-150" dirty="0" smtClean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단순 선형 회귀 모델</a:t>
            </a:r>
            <a:endParaRPr lang="en-US" altLang="ko-KR" sz="2400" spc="-150" dirty="0" smtClean="0"/>
          </a:p>
          <a:p>
            <a:pPr algn="just">
              <a:lnSpc>
                <a:spcPct val="120000"/>
              </a:lnSpc>
            </a:pPr>
            <a:endParaRPr lang="en-US" altLang="ko-KR" sz="2400" spc="-150" dirty="0"/>
          </a:p>
          <a:p>
            <a:pPr algn="just">
              <a:lnSpc>
                <a:spcPct val="120000"/>
              </a:lnSpc>
            </a:pPr>
            <a:r>
              <a:rPr lang="en-US" altLang="ko-KR" sz="2400" spc="-150" dirty="0" smtClean="0"/>
              <a:t>Y : Score</a:t>
            </a:r>
          </a:p>
          <a:p>
            <a:pPr algn="just">
              <a:lnSpc>
                <a:spcPct val="120000"/>
              </a:lnSpc>
            </a:pPr>
            <a:r>
              <a:rPr lang="en-US" altLang="ko-KR" sz="2400" spc="-150" dirty="0" smtClean="0"/>
              <a:t>X : </a:t>
            </a:r>
            <a:r>
              <a:rPr lang="ko-KR" altLang="en-US" sz="2400" spc="-150" dirty="0" smtClean="0"/>
              <a:t>평균 슈팅 허용</a:t>
            </a:r>
            <a:endParaRPr lang="en-US" altLang="ko-KR" sz="2400" spc="-150" dirty="0" smtClean="0"/>
          </a:p>
          <a:p>
            <a:pPr algn="just">
              <a:lnSpc>
                <a:spcPct val="120000"/>
              </a:lnSpc>
            </a:pPr>
            <a:endParaRPr lang="en-US" altLang="ko-KR" sz="2400" spc="-150" dirty="0"/>
          </a:p>
          <a:p>
            <a:pPr algn="just">
              <a:lnSpc>
                <a:spcPct val="120000"/>
              </a:lnSpc>
            </a:pPr>
            <a:r>
              <a:rPr lang="ko-KR" altLang="en-US" sz="2400" spc="-150" dirty="0" smtClean="0"/>
              <a:t>결정 계수 </a:t>
            </a:r>
            <a:r>
              <a:rPr lang="en-US" altLang="ko-KR" sz="2400" spc="-150" dirty="0" smtClean="0"/>
              <a:t>: 0.04766</a:t>
            </a:r>
            <a:endParaRPr lang="en-US" altLang="ko-KR" sz="2000" spc="-150" dirty="0" smtClean="0"/>
          </a:p>
          <a:p>
            <a:pPr algn="just">
              <a:lnSpc>
                <a:spcPct val="120000"/>
              </a:lnSpc>
            </a:pPr>
            <a:endParaRPr lang="en-US" altLang="ko-KR" sz="2000" spc="-150" dirty="0" smtClean="0"/>
          </a:p>
          <a:p>
            <a:pPr algn="just">
              <a:lnSpc>
                <a:spcPct val="120000"/>
              </a:lnSpc>
            </a:pPr>
            <a:r>
              <a:rPr lang="ko-KR" altLang="en-US" sz="2000" spc="-150" dirty="0" smtClean="0">
                <a:solidFill>
                  <a:srgbClr val="FF0000"/>
                </a:solidFill>
              </a:rPr>
              <a:t>변수 자체가 유의미하지 않다</a:t>
            </a:r>
            <a:endParaRPr lang="en-US" altLang="ko-KR" sz="2000" spc="-150" dirty="0">
              <a:solidFill>
                <a:srgbClr val="FF0000"/>
              </a:solidFill>
            </a:endParaRPr>
          </a:p>
        </p:txBody>
      </p:sp>
      <p:pic>
        <p:nvPicPr>
          <p:cNvPr id="14" name="그림 1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59" y="2231912"/>
            <a:ext cx="5638801" cy="3034680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6340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094099-0248-404A-8CDB-139F043EDB8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DBC9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8470900" y="1809000"/>
            <a:ext cx="3240000" cy="3240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763000" y="2962871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8763000" y="3424536"/>
            <a:ext cx="1527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주제 소개</a:t>
            </a:r>
          </a:p>
        </p:txBody>
      </p:sp>
    </p:spTree>
    <p:extLst>
      <p:ext uri="{BB962C8B-B14F-4D97-AF65-F5344CB8AC3E}">
        <p14:creationId xmlns:p14="http://schemas.microsoft.com/office/powerpoint/2010/main" val="52949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5" y="127626"/>
            <a:ext cx="8194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브라질 월드컵 </a:t>
            </a:r>
            <a:r>
              <a:rPr lang="en-US" altLang="ko-KR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</a:t>
            </a:r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수비 지표를 활용한 모델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DBD4F24-2395-4218-94E7-AADA07C9950F}"/>
              </a:ext>
            </a:extLst>
          </p:cNvPr>
          <p:cNvSpPr/>
          <p:nvPr/>
        </p:nvSpPr>
        <p:spPr>
          <a:xfrm>
            <a:off x="205560" y="1626780"/>
            <a:ext cx="5638801" cy="4463069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FA19932-DC77-414C-BE6E-5C18E51A7B97}"/>
              </a:ext>
            </a:extLst>
          </p:cNvPr>
          <p:cNvSpPr/>
          <p:nvPr/>
        </p:nvSpPr>
        <p:spPr>
          <a:xfrm>
            <a:off x="6347640" y="1626780"/>
            <a:ext cx="5638800" cy="4463069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8259F41-DE39-47C2-B27C-CC1F4AF2AB33}"/>
              </a:ext>
            </a:extLst>
          </p:cNvPr>
          <p:cNvGrpSpPr/>
          <p:nvPr/>
        </p:nvGrpSpPr>
        <p:grpSpPr>
          <a:xfrm>
            <a:off x="3986377" y="1042301"/>
            <a:ext cx="4219248" cy="499107"/>
            <a:chOff x="5274058" y="762593"/>
            <a:chExt cx="5231218" cy="68449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E7E2919-4DF1-4E4C-B82F-D79EA43A2487}"/>
                </a:ext>
              </a:extLst>
            </p:cNvPr>
            <p:cNvSpPr/>
            <p:nvPr/>
          </p:nvSpPr>
          <p:spPr>
            <a:xfrm>
              <a:off x="5274058" y="762593"/>
              <a:ext cx="5231218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BF29F5-BA2F-47E0-86C1-B548F10C670F}"/>
                </a:ext>
              </a:extLst>
            </p:cNvPr>
            <p:cNvSpPr txBox="1"/>
            <p:nvPr/>
          </p:nvSpPr>
          <p:spPr>
            <a:xfrm>
              <a:off x="5875161" y="764152"/>
              <a:ext cx="4029015" cy="6331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300" dirty="0" err="1" smtClean="0">
                  <a:latin typeface="+mj-ea"/>
                  <a:ea typeface="+mj-ea"/>
                </a:rPr>
                <a:t>수비지표</a:t>
              </a:r>
              <a:r>
                <a:rPr lang="ko-KR" altLang="en-US" sz="2400" spc="-300" dirty="0" smtClean="0">
                  <a:latin typeface="+mj-ea"/>
                  <a:ea typeface="+mj-ea"/>
                </a:rPr>
                <a:t> </a:t>
              </a:r>
              <a:r>
                <a:rPr lang="en-US" altLang="ko-KR" sz="2400" spc="-300" dirty="0" smtClean="0">
                  <a:latin typeface="+mj-ea"/>
                  <a:ea typeface="+mj-ea"/>
                </a:rPr>
                <a:t>– </a:t>
              </a:r>
              <a:r>
                <a:rPr lang="ko-KR" altLang="en-US" sz="2400" spc="-300" dirty="0" smtClean="0">
                  <a:latin typeface="+mj-ea"/>
                  <a:ea typeface="+mj-ea"/>
                </a:rPr>
                <a:t>평균 슈팅 허용</a:t>
              </a:r>
              <a:endParaRPr lang="ko-KR" altLang="en-US" sz="2400" spc="-300" dirty="0">
                <a:latin typeface="+mj-ea"/>
                <a:ea typeface="+mj-e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897A5FA-352E-40D9-B638-E3948DB24052}"/>
                  </a:ext>
                </a:extLst>
              </p:cNvPr>
              <p:cNvSpPr txBox="1"/>
              <p:nvPr/>
            </p:nvSpPr>
            <p:spPr>
              <a:xfrm>
                <a:off x="6347640" y="2231912"/>
                <a:ext cx="5638800" cy="360098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en-US" altLang="ko-KR" sz="2400" spc="-150" dirty="0" smtClean="0"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➋ </a:t>
                </a:r>
                <a:r>
                  <a:rPr lang="ko-KR" altLang="en-US" sz="2400" spc="-150" dirty="0" smtClean="0"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분수 함수 회귀 모델</a:t>
                </a:r>
                <a:r>
                  <a:rPr lang="en-US" altLang="ko-KR" sz="2400" spc="-150" dirty="0" smtClean="0"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2400" b="0" i="1" spc="-150" smtClean="0">
                        <a:latin typeface="Cambria Math" panose="02040503050406030204" pitchFamily="18" charset="0"/>
                        <a:ea typeface="LG Smart UI SemiBold" panose="020B0700000101010101" pitchFamily="50" charset="-127"/>
                      </a:rPr>
                      <m:t>𝑌</m:t>
                    </m:r>
                    <m:r>
                      <a:rPr lang="en-US" altLang="ko-KR" sz="2400" b="0" i="1" spc="-150" smtClean="0">
                        <a:latin typeface="Cambria Math" panose="02040503050406030204" pitchFamily="18" charset="0"/>
                        <a:ea typeface="LG Smart UI SemiBold" panose="020B0700000101010101" pitchFamily="50" charset="-127"/>
                      </a:rPr>
                      <m:t>~1/</m:t>
                    </m:r>
                    <m:r>
                      <a:rPr lang="en-US" altLang="ko-KR" sz="2400" b="0" i="1" spc="-150" smtClean="0">
                        <a:latin typeface="Cambria Math" panose="02040503050406030204" pitchFamily="18" charset="0"/>
                        <a:ea typeface="LG Smart UI SemiBold" panose="020B0700000101010101" pitchFamily="50" charset="-127"/>
                      </a:rPr>
                      <m:t>𝑋</m:t>
                    </m:r>
                  </m:oMath>
                </a14:m>
                <a:r>
                  <a:rPr lang="en-US" altLang="ko-KR" sz="2400" b="0" spc="-150" dirty="0" smtClean="0"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)</a:t>
                </a:r>
              </a:p>
              <a:p>
                <a:pPr algn="just">
                  <a:lnSpc>
                    <a:spcPct val="120000"/>
                  </a:lnSpc>
                </a:pPr>
                <a:endParaRPr lang="en-US" altLang="ko-KR" sz="2400" spc="-150" dirty="0"/>
              </a:p>
              <a:p>
                <a:pPr algn="just">
                  <a:lnSpc>
                    <a:spcPct val="120000"/>
                  </a:lnSpc>
                </a:pPr>
                <a:r>
                  <a:rPr lang="en-US" altLang="ko-KR" sz="2400" spc="-150" dirty="0" smtClean="0"/>
                  <a:t>Y : Score</a:t>
                </a:r>
              </a:p>
              <a:p>
                <a:pPr algn="just">
                  <a:lnSpc>
                    <a:spcPct val="120000"/>
                  </a:lnSpc>
                </a:pPr>
                <a:r>
                  <a:rPr lang="en-US" altLang="ko-KR" sz="2400" spc="-150" dirty="0" smtClean="0"/>
                  <a:t>X : 1/</a:t>
                </a:r>
                <a:r>
                  <a:rPr lang="ko-KR" altLang="en-US" sz="2400" spc="-150" dirty="0" smtClean="0"/>
                  <a:t>평균 슈팅 허용</a:t>
                </a:r>
                <a:endParaRPr lang="en-US" altLang="ko-KR" sz="2400" spc="-150" dirty="0" smtClean="0"/>
              </a:p>
              <a:p>
                <a:pPr algn="just">
                  <a:lnSpc>
                    <a:spcPct val="120000"/>
                  </a:lnSpc>
                </a:pPr>
                <a:endParaRPr lang="en-US" altLang="ko-KR" sz="2400" spc="-150" dirty="0"/>
              </a:p>
              <a:p>
                <a:pPr algn="just">
                  <a:lnSpc>
                    <a:spcPct val="120000"/>
                  </a:lnSpc>
                </a:pPr>
                <a:r>
                  <a:rPr lang="ko-KR" altLang="en-US" sz="2400" spc="-150" dirty="0" smtClean="0"/>
                  <a:t>결정 계수 </a:t>
                </a:r>
                <a:r>
                  <a:rPr lang="en-US" altLang="ko-KR" sz="2400" spc="-150" dirty="0" smtClean="0"/>
                  <a:t>: 0.04219</a:t>
                </a:r>
              </a:p>
              <a:p>
                <a:pPr algn="just">
                  <a:lnSpc>
                    <a:spcPct val="120000"/>
                  </a:lnSpc>
                </a:pPr>
                <a:endParaRPr lang="en-US" altLang="ko-KR" sz="2400" spc="-150" dirty="0">
                  <a:solidFill>
                    <a:srgbClr val="0070C0"/>
                  </a:solidFill>
                </a:endParaRPr>
              </a:p>
              <a:p>
                <a:pPr algn="just">
                  <a:lnSpc>
                    <a:spcPct val="120000"/>
                  </a:lnSpc>
                </a:pPr>
                <a:r>
                  <a:rPr lang="ko-KR" altLang="en-US" sz="2200" spc="-150" dirty="0" smtClean="0">
                    <a:solidFill>
                      <a:srgbClr val="FF0000"/>
                    </a:solidFill>
                  </a:rPr>
                  <a:t>변수 자체가 유의미하지 않다</a:t>
                </a:r>
                <a:endParaRPr lang="en-US" altLang="ko-KR" sz="2200" spc="-1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897A5FA-352E-40D9-B638-E3948DB24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640" y="2231912"/>
                <a:ext cx="5638800" cy="3600986"/>
              </a:xfrm>
              <a:prstGeom prst="rect">
                <a:avLst/>
              </a:prstGeom>
              <a:blipFill>
                <a:blip r:embed="rId2"/>
                <a:stretch>
                  <a:fillRect l="-1622" t="-508" b="-1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59" y="2231912"/>
            <a:ext cx="5638801" cy="3087434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425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5" y="127626"/>
            <a:ext cx="8194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브라질 월드컵 </a:t>
            </a:r>
            <a:r>
              <a:rPr lang="en-US" altLang="ko-KR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</a:t>
            </a:r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수비 지표를 활용한 모델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FA19932-DC77-414C-BE6E-5C18E51A7B97}"/>
              </a:ext>
            </a:extLst>
          </p:cNvPr>
          <p:cNvSpPr/>
          <p:nvPr/>
        </p:nvSpPr>
        <p:spPr>
          <a:xfrm>
            <a:off x="883041" y="1626779"/>
            <a:ext cx="10425919" cy="4463069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8259F41-DE39-47C2-B27C-CC1F4AF2AB33}"/>
              </a:ext>
            </a:extLst>
          </p:cNvPr>
          <p:cNvGrpSpPr/>
          <p:nvPr/>
        </p:nvGrpSpPr>
        <p:grpSpPr>
          <a:xfrm>
            <a:off x="3986377" y="1028196"/>
            <a:ext cx="4219248" cy="513212"/>
            <a:chOff x="5274058" y="743249"/>
            <a:chExt cx="5231218" cy="7038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E7E2919-4DF1-4E4C-B82F-D79EA43A2487}"/>
                </a:ext>
              </a:extLst>
            </p:cNvPr>
            <p:cNvSpPr/>
            <p:nvPr/>
          </p:nvSpPr>
          <p:spPr>
            <a:xfrm>
              <a:off x="5274058" y="762593"/>
              <a:ext cx="5231218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BF29F5-BA2F-47E0-86C1-B548F10C670F}"/>
                </a:ext>
              </a:extLst>
            </p:cNvPr>
            <p:cNvSpPr txBox="1"/>
            <p:nvPr/>
          </p:nvSpPr>
          <p:spPr>
            <a:xfrm>
              <a:off x="6008325" y="743249"/>
              <a:ext cx="3762691" cy="6331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300" dirty="0" err="1" smtClean="0">
                  <a:latin typeface="+mj-ea"/>
                  <a:ea typeface="+mj-ea"/>
                </a:rPr>
                <a:t>수비지표</a:t>
              </a:r>
              <a:r>
                <a:rPr lang="ko-KR" altLang="en-US" sz="2400" spc="-300" dirty="0" smtClean="0">
                  <a:latin typeface="+mj-ea"/>
                  <a:ea typeface="+mj-ea"/>
                </a:rPr>
                <a:t> </a:t>
              </a:r>
              <a:r>
                <a:rPr lang="en-US" altLang="ko-KR" sz="2400" spc="-300" dirty="0" smtClean="0">
                  <a:latin typeface="+mj-ea"/>
                  <a:ea typeface="+mj-ea"/>
                </a:rPr>
                <a:t>– AIC </a:t>
              </a:r>
              <a:r>
                <a:rPr lang="ko-KR" altLang="en-US" sz="2400" spc="-300" dirty="0" err="1" smtClean="0">
                  <a:latin typeface="+mj-ea"/>
                  <a:ea typeface="+mj-ea"/>
                </a:rPr>
                <a:t>최적모델</a:t>
              </a:r>
              <a:endParaRPr lang="ko-KR" altLang="en-US" sz="2400" spc="-300" dirty="0">
                <a:latin typeface="+mj-ea"/>
                <a:ea typeface="+mj-ea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897A5FA-352E-40D9-B638-E3948DB24052}"/>
              </a:ext>
            </a:extLst>
          </p:cNvPr>
          <p:cNvSpPr txBox="1"/>
          <p:nvPr/>
        </p:nvSpPr>
        <p:spPr>
          <a:xfrm>
            <a:off x="1021143" y="1739541"/>
            <a:ext cx="10149216" cy="40811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400" spc="-150" dirty="0" smtClean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➊ Full Model</a:t>
            </a:r>
            <a:endParaRPr lang="en-US" altLang="ko-KR" sz="2400" spc="-150" dirty="0"/>
          </a:p>
          <a:p>
            <a:pPr algn="just">
              <a:lnSpc>
                <a:spcPct val="120000"/>
              </a:lnSpc>
            </a:pPr>
            <a:r>
              <a:rPr lang="en-US" altLang="ko-KR" sz="2400" spc="-150" dirty="0" smtClean="0"/>
              <a:t>Y : Score,  X : </a:t>
            </a:r>
            <a:r>
              <a:rPr lang="ko-KR" altLang="en-US" sz="2400" spc="-150" dirty="0" smtClean="0"/>
              <a:t>평균 실점 </a:t>
            </a:r>
            <a:r>
              <a:rPr lang="en-US" altLang="ko-KR" sz="2400" spc="-150" dirty="0" smtClean="0"/>
              <a:t>+ 1/</a:t>
            </a:r>
            <a:r>
              <a:rPr lang="ko-KR" altLang="en-US" sz="2400" spc="-150" dirty="0" smtClean="0"/>
              <a:t>평균 실점</a:t>
            </a:r>
            <a:r>
              <a:rPr lang="en-US" altLang="ko-KR" sz="2400" spc="-150" dirty="0" smtClean="0"/>
              <a:t>  + </a:t>
            </a:r>
            <a:r>
              <a:rPr lang="ko-KR" altLang="en-US" sz="2400" spc="-150" dirty="0" smtClean="0"/>
              <a:t>평균 슈팅 허용 </a:t>
            </a:r>
            <a:r>
              <a:rPr lang="en-US" altLang="ko-KR" sz="2400" spc="-150" dirty="0" smtClean="0"/>
              <a:t>+ 1/</a:t>
            </a:r>
            <a:r>
              <a:rPr lang="ko-KR" altLang="en-US" sz="2400" spc="-150" dirty="0" smtClean="0"/>
              <a:t>평균 슈팅 허용</a:t>
            </a:r>
            <a:endParaRPr lang="en-US" altLang="ko-KR" sz="2400" spc="-150" dirty="0" smtClean="0"/>
          </a:p>
          <a:p>
            <a:pPr algn="just">
              <a:lnSpc>
                <a:spcPct val="120000"/>
              </a:lnSpc>
            </a:pPr>
            <a:endParaRPr lang="en-US" altLang="ko-KR" sz="2400" spc="-150" dirty="0"/>
          </a:p>
          <a:p>
            <a:pPr algn="just">
              <a:lnSpc>
                <a:spcPct val="120000"/>
              </a:lnSpc>
            </a:pPr>
            <a:r>
              <a:rPr lang="en-US" altLang="ko-KR" sz="2400" spc="-150" dirty="0" smtClean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➋ </a:t>
            </a:r>
            <a:r>
              <a:rPr lang="ko-KR" altLang="en-US" sz="2400" spc="-150" dirty="0" smtClean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후진소거법을 이용한 최적 모델 </a:t>
            </a:r>
            <a:endParaRPr lang="en-US" altLang="ko-KR" sz="2400" spc="-150" dirty="0" smtClean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400" spc="-150" dirty="0" smtClean="0"/>
              <a:t>Y : Score</a:t>
            </a:r>
          </a:p>
          <a:p>
            <a:pPr algn="just">
              <a:lnSpc>
                <a:spcPct val="120000"/>
              </a:lnSpc>
            </a:pPr>
            <a:r>
              <a:rPr lang="en-US" altLang="ko-KR" sz="2400" spc="-150" dirty="0" smtClean="0"/>
              <a:t>X : 1/</a:t>
            </a:r>
            <a:r>
              <a:rPr lang="ko-KR" altLang="en-US" sz="2400" spc="-150" dirty="0" smtClean="0"/>
              <a:t>평균 실점</a:t>
            </a:r>
            <a:endParaRPr lang="en-US" altLang="ko-KR" sz="2400" spc="-150" dirty="0" smtClean="0"/>
          </a:p>
          <a:p>
            <a:pPr algn="just">
              <a:lnSpc>
                <a:spcPct val="120000"/>
              </a:lnSpc>
            </a:pPr>
            <a:endParaRPr lang="en-US" altLang="ko-KR" sz="2400" spc="-150" dirty="0"/>
          </a:p>
          <a:p>
            <a:pPr algn="just">
              <a:lnSpc>
                <a:spcPct val="120000"/>
              </a:lnSpc>
            </a:pPr>
            <a:r>
              <a:rPr lang="en-US" altLang="ko-KR" sz="2400" spc="-150" dirty="0" smtClean="0">
                <a:solidFill>
                  <a:srgbClr val="0070C0"/>
                </a:solidFill>
              </a:rPr>
              <a:t>AIC : 39.091</a:t>
            </a:r>
          </a:p>
          <a:p>
            <a:pPr algn="just">
              <a:lnSpc>
                <a:spcPct val="120000"/>
              </a:lnSpc>
            </a:pPr>
            <a:r>
              <a:rPr lang="ko-KR" altLang="en-US" sz="2400" spc="-150" dirty="0" smtClean="0">
                <a:solidFill>
                  <a:srgbClr val="0070C0"/>
                </a:solidFill>
              </a:rPr>
              <a:t>결정 계수 </a:t>
            </a:r>
            <a:r>
              <a:rPr lang="en-US" altLang="ko-KR" sz="2400" spc="-150" dirty="0" smtClean="0">
                <a:solidFill>
                  <a:srgbClr val="0070C0"/>
                </a:solidFill>
              </a:rPr>
              <a:t>: 0.4876</a:t>
            </a:r>
            <a:endParaRPr lang="en-US" altLang="ko-KR" sz="2400" spc="-15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335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6096000" y="956930"/>
            <a:ext cx="609600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97A5FA-352E-40D9-B638-E3948DB24052}"/>
              </a:ext>
            </a:extLst>
          </p:cNvPr>
          <p:cNvSpPr txBox="1"/>
          <p:nvPr/>
        </p:nvSpPr>
        <p:spPr>
          <a:xfrm>
            <a:off x="6439406" y="2349717"/>
            <a:ext cx="5270520" cy="177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2014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 브라질 월드컵에서는 러시아 월드컵에 비해 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AIC, 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결정계수를 이용해 공격지표 최적 모델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수비지표 최적 모델을 비교했을 때 그 차이가 적었</a:t>
            </a:r>
            <a:r>
              <a:rPr lang="ko-KR" altLang="en-US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음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그러나 결과적으로 수비지</a:t>
            </a:r>
            <a:r>
              <a:rPr lang="ko-KR" altLang="en-US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표가 공격지표보다 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근소하게 설명력이 </a:t>
            </a:r>
            <a:r>
              <a:rPr lang="ko-KR" altLang="en-US" sz="15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나음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285750" indent="-285750" algn="just" latinLnBrk="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Þ"/>
            </a:pPr>
            <a:r>
              <a:rPr lang="ko-KR" altLang="ko-KR" sz="1500" b="1" kern="100" dirty="0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토너먼트에서 </a:t>
            </a:r>
            <a:r>
              <a:rPr lang="ko-KR" altLang="ko-KR" sz="15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좋은 성과를 거두기 </a:t>
            </a:r>
            <a:r>
              <a:rPr lang="ko-KR" altLang="ko-KR" sz="1500" b="1" kern="100" dirty="0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위해서는</a:t>
            </a:r>
            <a:endParaRPr lang="en-US" altLang="ko-KR" sz="1500" b="1" kern="100" dirty="0" smtClean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0">
              <a:lnSpc>
                <a:spcPct val="107000"/>
              </a:lnSpc>
              <a:spcAft>
                <a:spcPts val="800"/>
              </a:spcAft>
            </a:pPr>
            <a:r>
              <a:rPr lang="ko-KR" altLang="ko-KR" sz="1500" b="1" kern="100" dirty="0" smtClean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수비가 </a:t>
            </a:r>
            <a:r>
              <a:rPr lang="ko-KR" altLang="ko-KR" sz="15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공격보다 중요하다</a:t>
            </a:r>
            <a:r>
              <a:rPr lang="en-US" altLang="ko-KR" sz="12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5967C4-B79D-4AB4-AB43-0B0598BBDD4C}"/>
              </a:ext>
            </a:extLst>
          </p:cNvPr>
          <p:cNvSpPr txBox="1"/>
          <p:nvPr/>
        </p:nvSpPr>
        <p:spPr>
          <a:xfrm>
            <a:off x="6504263" y="1314753"/>
            <a:ext cx="2149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수비의 우세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D90BD-346A-444F-BDDC-CC7A42F274DD}"/>
              </a:ext>
            </a:extLst>
          </p:cNvPr>
          <p:cNvCxnSpPr/>
          <p:nvPr/>
        </p:nvCxnSpPr>
        <p:spPr>
          <a:xfrm>
            <a:off x="6504263" y="2124622"/>
            <a:ext cx="5687737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A295F99-4975-130C-FF77-7EE11C045C55}"/>
              </a:ext>
            </a:extLst>
          </p:cNvPr>
          <p:cNvSpPr txBox="1"/>
          <p:nvPr/>
        </p:nvSpPr>
        <p:spPr>
          <a:xfrm>
            <a:off x="967236" y="127626"/>
            <a:ext cx="4610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2014 </a:t>
            </a:r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월드컵 </a:t>
            </a:r>
            <a:r>
              <a:rPr lang="en-US" altLang="ko-KR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결론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3F6B48-7349-0010-980A-ED92182EDD92}"/>
              </a:ext>
            </a:extLst>
          </p:cNvPr>
          <p:cNvSpPr txBox="1"/>
          <p:nvPr/>
        </p:nvSpPr>
        <p:spPr>
          <a:xfrm>
            <a:off x="127591" y="4756127"/>
            <a:ext cx="2923339" cy="833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0">
              <a:lnSpc>
                <a:spcPct val="107000"/>
              </a:lnSpc>
              <a:spcAft>
                <a:spcPts val="800"/>
              </a:spcAft>
            </a:pP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브라질 제외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8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강 이상 진출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팀들은 모두 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5~7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경기에서 단 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실점 </a:t>
            </a:r>
            <a:r>
              <a:rPr lang="ko-KR" altLang="en-US" sz="15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이하를 기록했다</a:t>
            </a:r>
            <a:r>
              <a:rPr lang="en-US" altLang="ko-KR" sz="15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5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7A79C84-707C-6511-EAAF-CC2216985EAC}"/>
              </a:ext>
            </a:extLst>
          </p:cNvPr>
          <p:cNvSpPr/>
          <p:nvPr/>
        </p:nvSpPr>
        <p:spPr>
          <a:xfrm>
            <a:off x="219599" y="1127287"/>
            <a:ext cx="2520000" cy="2520000"/>
          </a:xfrm>
          <a:prstGeom prst="ellipse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3D3D3D"/>
            </a:solidFill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96EACF4-0A92-17A4-5B02-70100D66E9D7}"/>
              </a:ext>
            </a:extLst>
          </p:cNvPr>
          <p:cNvSpPr/>
          <p:nvPr/>
        </p:nvSpPr>
        <p:spPr>
          <a:xfrm>
            <a:off x="3157799" y="3907464"/>
            <a:ext cx="2520000" cy="25200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E9B193"/>
            </a:solidFill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214FD9-57A7-882F-ACCD-697B07992DFF}"/>
              </a:ext>
            </a:extLst>
          </p:cNvPr>
          <p:cNvSpPr txBox="1"/>
          <p:nvPr/>
        </p:nvSpPr>
        <p:spPr>
          <a:xfrm>
            <a:off x="2793718" y="1968448"/>
            <a:ext cx="3248161" cy="813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0">
              <a:lnSpc>
                <a:spcPct val="107000"/>
              </a:lnSpc>
              <a:spcAft>
                <a:spcPts val="800"/>
              </a:spcAft>
            </a:pP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조별리그에서 탈락 팀 중 스페인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포르투갈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500" kern="100" dirty="0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대한민국</a:t>
            </a:r>
            <a:r>
              <a:rPr lang="en-US" altLang="ko-KR" sz="1500" kern="100" dirty="0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500" kern="100" dirty="0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카메룬 등</a:t>
            </a:r>
            <a:r>
              <a:rPr lang="ko-KR" altLang="ko-KR" sz="1500" kern="100" dirty="0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은 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한 경기에서 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lang="ko-KR" altLang="en-US" sz="1500" kern="100" dirty="0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골 이상을 </a:t>
            </a:r>
            <a:r>
              <a:rPr lang="ko-KR" altLang="en-US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허용했다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5B7477-4FF4-23FA-DA8F-BE15A45AD27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260" y="4679254"/>
            <a:ext cx="2594807" cy="1820357"/>
          </a:xfrm>
          <a:prstGeom prst="rect">
            <a:avLst/>
          </a:prstGeom>
          <a:ln w="38100">
            <a:solidFill>
              <a:srgbClr val="DDBC9C"/>
            </a:solidFill>
          </a:ln>
        </p:spPr>
      </p:pic>
    </p:spTree>
    <p:extLst>
      <p:ext uri="{BB962C8B-B14F-4D97-AF65-F5344CB8AC3E}">
        <p14:creationId xmlns:p14="http://schemas.microsoft.com/office/powerpoint/2010/main" val="160240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A6A83E4-508F-8456-7C19-AFA04D3BFB84}"/>
              </a:ext>
            </a:extLst>
          </p:cNvPr>
          <p:cNvSpPr txBox="1"/>
          <p:nvPr/>
        </p:nvSpPr>
        <p:spPr>
          <a:xfrm>
            <a:off x="967236" y="127626"/>
            <a:ext cx="4807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2014 </a:t>
            </a:r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월드컵 </a:t>
            </a:r>
            <a:r>
              <a:rPr lang="en-US" altLang="ko-KR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결론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1CF5EB2-5E8D-45CD-87A9-237AC88F6770}"/>
              </a:ext>
            </a:extLst>
          </p:cNvPr>
          <p:cNvSpPr txBox="1"/>
          <p:nvPr/>
        </p:nvSpPr>
        <p:spPr>
          <a:xfrm>
            <a:off x="4589540" y="2927200"/>
            <a:ext cx="271099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0" b="1" spc="-150" dirty="0" smtClean="0">
                <a:solidFill>
                  <a:srgbClr val="554F4D"/>
                </a:solidFill>
                <a:latin typeface="Bahnschrift SemiBold Condensed" panose="020B0502040204020203" pitchFamily="34" charset="0"/>
              </a:rPr>
              <a:t>1  vs  </a:t>
            </a:r>
            <a:r>
              <a:rPr lang="en-US" altLang="ko-KR" sz="10000" b="1" spc="-150" dirty="0">
                <a:solidFill>
                  <a:srgbClr val="554F4D"/>
                </a:solidFill>
                <a:latin typeface="Bahnschrift SemiBold Condensed" panose="020B0502040204020203" pitchFamily="34" charset="0"/>
              </a:rPr>
              <a:t>1</a:t>
            </a:r>
            <a:endParaRPr lang="ko-KR" altLang="en-US" sz="10000" b="1" spc="-150" dirty="0">
              <a:solidFill>
                <a:srgbClr val="554F4D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5B7477-4FF4-23FA-DA8F-BE15A45AD27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605" y="2377474"/>
            <a:ext cx="4105263" cy="2880000"/>
          </a:xfrm>
          <a:prstGeom prst="rect">
            <a:avLst/>
          </a:prstGeom>
          <a:ln w="38100">
            <a:solidFill>
              <a:srgbClr val="DDBC9C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4231"/>
          <a:stretch/>
        </p:blipFill>
        <p:spPr>
          <a:xfrm>
            <a:off x="95303" y="2377474"/>
            <a:ext cx="4031171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960CE2D-39D4-4FD3-9096-278D98ED70C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DBC9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546100" y="1809000"/>
            <a:ext cx="3240000" cy="3240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38200" y="2962871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614232" y="3424536"/>
            <a:ext cx="3103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결론 </a:t>
            </a:r>
            <a:r>
              <a:rPr lang="en-US" altLang="ko-KR" sz="2800" spc="-3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+ </a:t>
            </a:r>
            <a:r>
              <a:rPr lang="ko-KR" altLang="en-US" sz="2800" spc="-3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월드컵 기록들</a:t>
            </a:r>
          </a:p>
        </p:txBody>
      </p:sp>
    </p:spTree>
    <p:extLst>
      <p:ext uri="{BB962C8B-B14F-4D97-AF65-F5344CB8AC3E}">
        <p14:creationId xmlns:p14="http://schemas.microsoft.com/office/powerpoint/2010/main" val="174764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결론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+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월드컵 기록들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97DD49B-A0BC-E94E-4FAD-21F1DDBC882B}"/>
              </a:ext>
            </a:extLst>
          </p:cNvPr>
          <p:cNvGrpSpPr/>
          <p:nvPr/>
        </p:nvGrpSpPr>
        <p:grpSpPr>
          <a:xfrm>
            <a:off x="1701406" y="1292533"/>
            <a:ext cx="8789188" cy="4272933"/>
            <a:chOff x="1201479" y="1569067"/>
            <a:chExt cx="9789042" cy="459931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FF9090F-D1B2-48BC-A87E-675F2E182483}"/>
                </a:ext>
              </a:extLst>
            </p:cNvPr>
            <p:cNvSpPr/>
            <p:nvPr/>
          </p:nvSpPr>
          <p:spPr>
            <a:xfrm>
              <a:off x="1201479" y="1569067"/>
              <a:ext cx="9789042" cy="22905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D359F81-B672-40F8-80E3-8891623F2BF0}"/>
                </a:ext>
              </a:extLst>
            </p:cNvPr>
            <p:cNvSpPr/>
            <p:nvPr/>
          </p:nvSpPr>
          <p:spPr>
            <a:xfrm>
              <a:off x="1201479" y="3859619"/>
              <a:ext cx="9789042" cy="2308763"/>
            </a:xfrm>
            <a:prstGeom prst="rect">
              <a:avLst/>
            </a:prstGeom>
            <a:solidFill>
              <a:srgbClr val="CFB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22D50BF-3FF4-40EB-982E-5D4D450B9C98}"/>
                </a:ext>
              </a:extLst>
            </p:cNvPr>
            <p:cNvSpPr txBox="1"/>
            <p:nvPr/>
          </p:nvSpPr>
          <p:spPr>
            <a:xfrm>
              <a:off x="4896952" y="2937701"/>
              <a:ext cx="2398096" cy="2004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500" b="1" dirty="0">
                  <a:solidFill>
                    <a:schemeClr val="bg1">
                      <a:lumMod val="95000"/>
                    </a:schemeClr>
                  </a:solidFill>
                </a:rPr>
                <a:t>VS</a:t>
              </a:r>
              <a:endParaRPr lang="ko-KR" altLang="en-US" sz="115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97F290-8CEA-4D00-B68C-FFDFFF0FC681}"/>
                </a:ext>
              </a:extLst>
            </p:cNvPr>
            <p:cNvSpPr txBox="1"/>
            <p:nvPr/>
          </p:nvSpPr>
          <p:spPr>
            <a:xfrm>
              <a:off x="5426586" y="2217194"/>
              <a:ext cx="13388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spc="-300" dirty="0">
                  <a:solidFill>
                    <a:schemeClr val="bg1"/>
                  </a:solidFill>
                  <a:latin typeface="+mn-ea"/>
                </a:rPr>
                <a:t>공격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CD7545-1E64-4A3F-BA00-7E2A3C6240A6}"/>
                </a:ext>
              </a:extLst>
            </p:cNvPr>
            <p:cNvSpPr txBox="1"/>
            <p:nvPr/>
          </p:nvSpPr>
          <p:spPr>
            <a:xfrm>
              <a:off x="5426586" y="4729059"/>
              <a:ext cx="13388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spc="-300" dirty="0">
                  <a:solidFill>
                    <a:srgbClr val="40474D"/>
                  </a:solidFill>
                  <a:latin typeface="+mn-ea"/>
                </a:rPr>
                <a:t>수비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96B4E2A-0677-CD6C-2807-B21D8836BBFC}"/>
              </a:ext>
            </a:extLst>
          </p:cNvPr>
          <p:cNvSpPr txBox="1"/>
          <p:nvPr/>
        </p:nvSpPr>
        <p:spPr>
          <a:xfrm>
            <a:off x="2148945" y="5672981"/>
            <a:ext cx="78941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ko-KR" sz="1800" dirty="0"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Times New Roman" panose="02020603050405020304" pitchFamily="18" charset="0"/>
              </a:rPr>
              <a:t>공격과 수비 중 애매한 스탠스를 취하는 것보다는 둘 중 하나에 </a:t>
            </a:r>
            <a:r>
              <a:rPr lang="ko-KR" altLang="en-US" sz="1800" dirty="0"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Times New Roman" panose="02020603050405020304" pitchFamily="18" charset="0"/>
              </a:rPr>
              <a:t>선택과 집중하는 것이 토너먼트의 더 높은 곳까지 진출하는 데에 기여</a:t>
            </a:r>
            <a:endParaRPr lang="ko-KR" alt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164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E00B1AA2-B0A3-4A41-B48B-7D1A5D7F933F}"/>
              </a:ext>
            </a:extLst>
          </p:cNvPr>
          <p:cNvSpPr/>
          <p:nvPr/>
        </p:nvSpPr>
        <p:spPr>
          <a:xfrm>
            <a:off x="425302" y="1587148"/>
            <a:ext cx="5513011" cy="21733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D1209072-1D4E-4DB4-B585-E0F737141DF2}"/>
              </a:ext>
            </a:extLst>
          </p:cNvPr>
          <p:cNvSpPr/>
          <p:nvPr/>
        </p:nvSpPr>
        <p:spPr>
          <a:xfrm>
            <a:off x="6213492" y="1587148"/>
            <a:ext cx="5513011" cy="21733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DDEF8718-FDD7-47F6-A7B1-7008C04176C4}"/>
              </a:ext>
            </a:extLst>
          </p:cNvPr>
          <p:cNvSpPr/>
          <p:nvPr/>
        </p:nvSpPr>
        <p:spPr>
          <a:xfrm>
            <a:off x="425302" y="3984555"/>
            <a:ext cx="5513011" cy="21733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54637F28-C91E-4D1A-B131-6119CD701DF0}"/>
              </a:ext>
            </a:extLst>
          </p:cNvPr>
          <p:cNvSpPr/>
          <p:nvPr/>
        </p:nvSpPr>
        <p:spPr>
          <a:xfrm>
            <a:off x="6213492" y="3984555"/>
            <a:ext cx="5513011" cy="2173344"/>
          </a:xfrm>
          <a:prstGeom prst="rect">
            <a:avLst/>
          </a:prstGeom>
          <a:solidFill>
            <a:srgbClr val="F3D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4AB1CDD6-6BDE-4A1A-8A15-2473D0C8DC81}"/>
              </a:ext>
            </a:extLst>
          </p:cNvPr>
          <p:cNvSpPr/>
          <p:nvPr/>
        </p:nvSpPr>
        <p:spPr>
          <a:xfrm>
            <a:off x="4527419" y="3256718"/>
            <a:ext cx="1410893" cy="503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8E0217FF-8994-4A8F-8F50-441EC1AD297E}"/>
              </a:ext>
            </a:extLst>
          </p:cNvPr>
          <p:cNvSpPr txBox="1"/>
          <p:nvPr/>
        </p:nvSpPr>
        <p:spPr>
          <a:xfrm>
            <a:off x="4589866" y="3367768"/>
            <a:ext cx="1348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승무패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관련 기록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8339C0DF-2165-4DD1-B5ED-DB084F978251}"/>
              </a:ext>
            </a:extLst>
          </p:cNvPr>
          <p:cNvSpPr txBox="1"/>
          <p:nvPr/>
        </p:nvSpPr>
        <p:spPr>
          <a:xfrm>
            <a:off x="546536" y="1812687"/>
            <a:ext cx="5270542" cy="17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ko-KR" sz="1200" kern="100" dirty="0" err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최다승</a:t>
            </a:r>
            <a:r>
              <a:rPr lang="ko-KR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우승팀</a:t>
            </a:r>
            <a:r>
              <a:rPr lang="en-US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2002 </a:t>
            </a:r>
            <a:r>
              <a:rPr lang="ko-KR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브라질 </a:t>
            </a:r>
            <a:r>
              <a:rPr lang="en-US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– 7</a:t>
            </a:r>
            <a:r>
              <a:rPr lang="ko-KR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 전승 </a:t>
            </a: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ko-KR" sz="1200" kern="100" dirty="0" err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최소승</a:t>
            </a:r>
            <a:r>
              <a:rPr lang="ko-KR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우승팀</a:t>
            </a:r>
            <a:r>
              <a:rPr lang="en-US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1982 </a:t>
            </a:r>
            <a:r>
              <a:rPr lang="ko-KR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이탈리아 </a:t>
            </a:r>
            <a:r>
              <a:rPr lang="en-US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– 4</a:t>
            </a:r>
            <a:r>
              <a:rPr lang="ko-KR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승 </a:t>
            </a:r>
            <a:r>
              <a:rPr lang="en-US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무 </a:t>
            </a: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1990</a:t>
            </a:r>
            <a:r>
              <a:rPr lang="ko-KR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 아르헨티나와 </a:t>
            </a:r>
            <a:r>
              <a:rPr lang="en-US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2018</a:t>
            </a:r>
            <a:r>
              <a:rPr lang="ko-KR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 크로아티아는 </a:t>
            </a:r>
            <a:r>
              <a:rPr lang="en-US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번의 연장전과 </a:t>
            </a:r>
            <a:r>
              <a:rPr lang="en-US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번의 승부차기를 통해 결승전에 진출했다</a:t>
            </a:r>
            <a:r>
              <a:rPr lang="en-US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단</a:t>
            </a:r>
            <a:r>
              <a:rPr lang="en-US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두 팀 모두 준우승에 그쳤다</a:t>
            </a:r>
            <a:r>
              <a:rPr lang="en-US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1990</a:t>
            </a:r>
            <a:r>
              <a:rPr lang="ko-KR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 아일랜드는 승리 없이 </a:t>
            </a:r>
            <a:r>
              <a:rPr lang="en-US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8</a:t>
            </a:r>
            <a:r>
              <a:rPr lang="ko-KR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강까지 진출했다</a:t>
            </a:r>
            <a:r>
              <a:rPr lang="en-US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1FD93C28-D904-4E9D-B1EB-4E436552CAFC}"/>
              </a:ext>
            </a:extLst>
          </p:cNvPr>
          <p:cNvSpPr txBox="1"/>
          <p:nvPr/>
        </p:nvSpPr>
        <p:spPr>
          <a:xfrm>
            <a:off x="6356316" y="1818410"/>
            <a:ext cx="5267081" cy="183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최다 득점</a:t>
            </a:r>
            <a:r>
              <a:rPr lang="en-US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&amp;</a:t>
            </a:r>
            <a:r>
              <a:rPr lang="ko-KR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최다 실점 팀</a:t>
            </a:r>
            <a:r>
              <a:rPr lang="en-US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1954 </a:t>
            </a:r>
            <a:r>
              <a:rPr lang="ko-KR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서독 </a:t>
            </a:r>
            <a:r>
              <a:rPr lang="en-US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– </a:t>
            </a:r>
            <a:r>
              <a:rPr lang="ko-KR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우승</a:t>
            </a:r>
            <a:r>
              <a:rPr lang="en-US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25</a:t>
            </a:r>
            <a:r>
              <a:rPr lang="ko-KR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득점 </a:t>
            </a:r>
            <a:r>
              <a:rPr lang="en-US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14</a:t>
            </a:r>
            <a:r>
              <a:rPr lang="ko-KR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실점</a:t>
            </a:r>
          </a:p>
          <a:p>
            <a:pPr marL="171450" lvl="0" indent="-17145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최소 득점 우승팀</a:t>
            </a:r>
            <a:r>
              <a:rPr lang="en-US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2010 </a:t>
            </a:r>
            <a:r>
              <a:rPr lang="ko-KR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스페인 </a:t>
            </a:r>
            <a:r>
              <a:rPr lang="en-US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- 8</a:t>
            </a:r>
            <a:r>
              <a:rPr lang="ko-KR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득점</a:t>
            </a:r>
          </a:p>
          <a:p>
            <a:pPr marL="171450" lvl="0" indent="-17145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최소 실점 우승팀</a:t>
            </a:r>
            <a:r>
              <a:rPr lang="en-US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1998 </a:t>
            </a:r>
            <a:r>
              <a:rPr lang="ko-KR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프랑스</a:t>
            </a:r>
            <a:r>
              <a:rPr lang="en-US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2006 </a:t>
            </a:r>
            <a:r>
              <a:rPr lang="ko-KR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이탈리아</a:t>
            </a:r>
            <a:r>
              <a:rPr lang="en-US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2010</a:t>
            </a:r>
            <a:r>
              <a:rPr lang="ko-KR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스페인 </a:t>
            </a:r>
            <a:r>
              <a:rPr lang="en-US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- 2</a:t>
            </a:r>
            <a:r>
              <a:rPr lang="ko-KR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실점</a:t>
            </a:r>
            <a:endParaRPr lang="en-US" altLang="ko-KR" sz="1200" kern="10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71450" lvl="0" indent="-17145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1200" kern="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최고 </a:t>
            </a:r>
            <a:r>
              <a:rPr lang="ko-KR" altLang="en-US" sz="1200" kern="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득실차</a:t>
            </a:r>
            <a:r>
              <a:rPr lang="en-US" altLang="ko-KR" sz="1200" kern="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2002 </a:t>
            </a:r>
            <a:r>
              <a:rPr lang="ko-KR" altLang="en-US" sz="1200" kern="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브라질</a:t>
            </a:r>
            <a:r>
              <a:rPr lang="en-US" altLang="ko-KR" sz="1200" kern="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2014 </a:t>
            </a:r>
            <a:r>
              <a:rPr lang="ko-KR" altLang="en-US" sz="1200" kern="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독일 </a:t>
            </a:r>
            <a:r>
              <a:rPr lang="en-US" altLang="ko-KR" sz="1200" kern="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+14</a:t>
            </a:r>
            <a:endParaRPr lang="en-US" altLang="ko-KR" sz="1200" kern="10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71450" lvl="0" indent="-17145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endParaRPr lang="ko-KR" altLang="ko-KR" sz="1200" kern="10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EEA40F-579D-8AB4-5DBE-5B7AFB8D93A6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결론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+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월드컵 기록들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6CBA467-909F-48E6-B992-5D93CDD93E54}"/>
              </a:ext>
            </a:extLst>
          </p:cNvPr>
          <p:cNvSpPr/>
          <p:nvPr/>
        </p:nvSpPr>
        <p:spPr>
          <a:xfrm>
            <a:off x="6213491" y="3256718"/>
            <a:ext cx="1410893" cy="503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A59F89-D1D0-7FDB-96A3-A857F40F7D06}"/>
              </a:ext>
            </a:extLst>
          </p:cNvPr>
          <p:cNvSpPr txBox="1"/>
          <p:nvPr/>
        </p:nvSpPr>
        <p:spPr>
          <a:xfrm>
            <a:off x="6275938" y="3367768"/>
            <a:ext cx="1348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득실점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관련 기록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E3C5816-3903-6B2C-6B57-D80A7548B770}"/>
              </a:ext>
            </a:extLst>
          </p:cNvPr>
          <p:cNvSpPr/>
          <p:nvPr/>
        </p:nvSpPr>
        <p:spPr>
          <a:xfrm>
            <a:off x="6213491" y="3984555"/>
            <a:ext cx="1410893" cy="503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596D6A-1D30-5C69-606A-0945349F6149}"/>
              </a:ext>
            </a:extLst>
          </p:cNvPr>
          <p:cNvSpPr txBox="1"/>
          <p:nvPr/>
        </p:nvSpPr>
        <p:spPr>
          <a:xfrm>
            <a:off x="6275938" y="4095605"/>
            <a:ext cx="1348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득실점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관련 기록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E80E93B-6EB5-F3BD-A0A1-D5C6632CAF7D}"/>
              </a:ext>
            </a:extLst>
          </p:cNvPr>
          <p:cNvSpPr txBox="1"/>
          <p:nvPr/>
        </p:nvSpPr>
        <p:spPr>
          <a:xfrm>
            <a:off x="6356317" y="5676412"/>
            <a:ext cx="5267080" cy="471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21</a:t>
            </a:r>
            <a:r>
              <a:rPr lang="ko-KR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개의 대회 중 최다 득점 팀이 우승한 경우는 절반보다 적은 </a:t>
            </a:r>
            <a:r>
              <a:rPr lang="en-US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9</a:t>
            </a:r>
            <a:r>
              <a:rPr lang="ko-KR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번 밖에 되지 않았다</a:t>
            </a:r>
            <a:r>
              <a:rPr lang="en-US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800BD7D-0649-4E7A-F36C-6E44E1C37AAB}"/>
              </a:ext>
            </a:extLst>
          </p:cNvPr>
          <p:cNvSpPr/>
          <p:nvPr/>
        </p:nvSpPr>
        <p:spPr>
          <a:xfrm>
            <a:off x="5388500" y="3984555"/>
            <a:ext cx="549812" cy="503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FE5DABA-10D3-985E-9D1E-68D962299BBD}"/>
              </a:ext>
            </a:extLst>
          </p:cNvPr>
          <p:cNvSpPr txBox="1"/>
          <p:nvPr/>
        </p:nvSpPr>
        <p:spPr>
          <a:xfrm>
            <a:off x="5388500" y="4095604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00CD199-9690-7719-D046-C7DE5CC05F78}"/>
              </a:ext>
            </a:extLst>
          </p:cNvPr>
          <p:cNvSpPr txBox="1"/>
          <p:nvPr/>
        </p:nvSpPr>
        <p:spPr>
          <a:xfrm>
            <a:off x="546536" y="4139914"/>
            <a:ext cx="4910504" cy="1665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2002</a:t>
            </a:r>
            <a:r>
              <a:rPr lang="ko-KR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 브라질</a:t>
            </a:r>
            <a:r>
              <a:rPr lang="en-US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2014</a:t>
            </a:r>
            <a:r>
              <a:rPr lang="ko-KR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 독일처럼 압도적인 공수 밸런스로 우승을 차지한 팀도 있지만</a:t>
            </a:r>
            <a:r>
              <a:rPr lang="en-US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1954</a:t>
            </a:r>
            <a:r>
              <a:rPr lang="ko-KR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 서독처럼 </a:t>
            </a:r>
            <a:r>
              <a:rPr lang="ko-KR" altLang="ko-KR" sz="1200" kern="100" dirty="0" err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본프레레의</a:t>
            </a:r>
            <a:r>
              <a:rPr lang="ko-KR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정신으로 우승한 팀도 존재</a:t>
            </a:r>
            <a:r>
              <a:rPr lang="en-US" altLang="ko-KR" sz="1200" kern="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</a:p>
          <a:p>
            <a:pPr marL="171450" indent="-17145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7</a:t>
            </a:r>
            <a:r>
              <a:rPr lang="ko-KR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경기 동안 </a:t>
            </a:r>
            <a:r>
              <a:rPr lang="en-US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실점만 기록하는 단단한 수비로 우승한 경우도 </a:t>
            </a:r>
            <a:r>
              <a:rPr lang="en-US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번이나 </a:t>
            </a:r>
            <a:r>
              <a:rPr lang="ko-KR" altLang="en-US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되고</a:t>
            </a:r>
            <a:r>
              <a:rPr lang="ko-KR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무승부로만 </a:t>
            </a:r>
            <a:r>
              <a:rPr lang="en-US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8</a:t>
            </a:r>
            <a:r>
              <a:rPr lang="ko-KR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강까지 간 사례도 존재</a:t>
            </a:r>
            <a:r>
              <a:rPr lang="en-US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171450" indent="-171450" algn="just" latinLnBrk="1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Þ"/>
            </a:pPr>
            <a:r>
              <a:rPr lang="ko-KR" altLang="ko-KR" sz="12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 포지션에 뛰어난 전력이 갖추어지지 않은 </a:t>
            </a:r>
            <a:r>
              <a:rPr lang="ko-KR" altLang="en-US" sz="12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</a:t>
            </a:r>
            <a:r>
              <a:rPr lang="ko-KR" altLang="ko-KR" sz="12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상 확실한 팀 컬러를 갖고 </a:t>
            </a:r>
            <a:r>
              <a:rPr lang="ko-KR" altLang="ko-KR" sz="12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공격</a:t>
            </a:r>
            <a:r>
              <a:rPr lang="ko-KR" altLang="en-US" sz="1200" b="1" kern="100" dirty="0" err="1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∙</a:t>
            </a:r>
            <a:r>
              <a:rPr lang="ko-KR" altLang="ko-KR" sz="12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수비</a:t>
            </a:r>
            <a:r>
              <a:rPr lang="ko-KR" altLang="ko-KR" sz="12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중 하나에 </a:t>
            </a:r>
            <a:r>
              <a:rPr lang="ko-KR" altLang="en-US" sz="12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특화</a:t>
            </a:r>
            <a:r>
              <a:rPr lang="ko-KR" altLang="ko-KR" sz="12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하는 것이 좋은 성적에 기여한다</a:t>
            </a:r>
            <a:r>
              <a:rPr lang="en-US" altLang="ko-KR" sz="12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2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8C4DB8C-90AA-7A69-9B49-36A4E6F8DD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11138" y="4072153"/>
            <a:ext cx="1920261" cy="15380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8260953-33E2-7F75-979C-D5BF906051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647238" y="4072154"/>
            <a:ext cx="1931598" cy="15380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5244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675105" y="2167441"/>
            <a:ext cx="8841790" cy="3670652"/>
            <a:chOff x="1675105" y="2167441"/>
            <a:chExt cx="8841790" cy="3670652"/>
          </a:xfrm>
        </p:grpSpPr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E00B1AA2-B0A3-4A41-B48B-7D1A5D7F933F}"/>
                </a:ext>
              </a:extLst>
            </p:cNvPr>
            <p:cNvSpPr/>
            <p:nvPr/>
          </p:nvSpPr>
          <p:spPr>
            <a:xfrm>
              <a:off x="1675105" y="2167441"/>
              <a:ext cx="8841790" cy="360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AB1CDD6-6BDE-4A1A-8A15-2473D0C8DC81}"/>
                </a:ext>
              </a:extLst>
            </p:cNvPr>
            <p:cNvSpPr/>
            <p:nvPr/>
          </p:nvSpPr>
          <p:spPr>
            <a:xfrm>
              <a:off x="8254097" y="4987248"/>
              <a:ext cx="2262796" cy="8508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8339C0DF-2165-4DD1-B5ED-DB084F978251}"/>
                </a:ext>
              </a:extLst>
            </p:cNvPr>
            <p:cNvSpPr txBox="1"/>
            <p:nvPr/>
          </p:nvSpPr>
          <p:spPr>
            <a:xfrm>
              <a:off x="1869541" y="2548363"/>
              <a:ext cx="8452917" cy="238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0" indent="-342900" algn="just" latinLnBrk="1">
                <a:lnSpc>
                  <a:spcPct val="107000"/>
                </a:lnSpc>
                <a:spcAft>
                  <a:spcPts val="800"/>
                </a:spcAft>
                <a:buFont typeface="Wingdings" panose="05000000000000000000" pitchFamily="2" charset="2"/>
                <a:buChar char="§"/>
              </a:pPr>
              <a:r>
                <a:rPr lang="ko-KR" altLang="ko-KR" sz="2000" kern="100" dirty="0" err="1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최다승</a:t>
              </a:r>
              <a:r>
                <a:rPr lang="ko-KR" altLang="ko-KR" sz="2000" kern="10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우승팀</a:t>
              </a:r>
              <a:r>
                <a:rPr lang="en-US" altLang="ko-KR" sz="2000" kern="10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: 2002 </a:t>
              </a:r>
              <a:r>
                <a:rPr lang="ko-KR" altLang="ko-KR" sz="2000" kern="10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브라질 </a:t>
              </a:r>
              <a:r>
                <a:rPr lang="en-US" altLang="ko-KR" sz="2000" kern="10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– 7</a:t>
              </a:r>
              <a:r>
                <a:rPr lang="ko-KR" altLang="ko-KR" sz="2000" kern="10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전 전승 </a:t>
              </a:r>
            </a:p>
            <a:p>
              <a:pPr marL="342900" lvl="0" indent="-342900" algn="just" latinLnBrk="1">
                <a:lnSpc>
                  <a:spcPct val="107000"/>
                </a:lnSpc>
                <a:spcAft>
                  <a:spcPts val="800"/>
                </a:spcAft>
                <a:buFont typeface="Wingdings" panose="05000000000000000000" pitchFamily="2" charset="2"/>
                <a:buChar char="§"/>
              </a:pPr>
              <a:r>
                <a:rPr lang="ko-KR" altLang="ko-KR" sz="2000" kern="100" dirty="0" err="1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최소승</a:t>
              </a:r>
              <a:r>
                <a:rPr lang="ko-KR" altLang="ko-KR" sz="2000" kern="10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우승팀</a:t>
              </a:r>
              <a:r>
                <a:rPr lang="en-US" altLang="ko-KR" sz="2000" kern="10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: 1982 </a:t>
              </a:r>
              <a:r>
                <a:rPr lang="ko-KR" altLang="ko-KR" sz="2000" kern="10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이탈리아 </a:t>
              </a:r>
              <a:r>
                <a:rPr lang="en-US" altLang="ko-KR" sz="2000" kern="10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– 4</a:t>
              </a:r>
              <a:r>
                <a:rPr lang="ko-KR" altLang="ko-KR" sz="2000" kern="10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승 </a:t>
              </a:r>
              <a:r>
                <a:rPr lang="en-US" altLang="ko-KR" sz="2000" kern="10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3</a:t>
              </a:r>
              <a:r>
                <a:rPr lang="ko-KR" altLang="ko-KR" sz="2000" kern="10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무 </a:t>
              </a:r>
            </a:p>
            <a:p>
              <a:pPr marL="342900" lvl="0" indent="-342900" algn="just" latinLnBrk="1">
                <a:lnSpc>
                  <a:spcPct val="107000"/>
                </a:lnSpc>
                <a:spcAft>
                  <a:spcPts val="800"/>
                </a:spcAft>
                <a:buFont typeface="Wingdings" panose="05000000000000000000" pitchFamily="2" charset="2"/>
                <a:buChar char="§"/>
              </a:pPr>
              <a:r>
                <a:rPr lang="en-US" altLang="ko-KR" sz="2000" kern="10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1990</a:t>
              </a:r>
              <a:r>
                <a:rPr lang="ko-KR" altLang="ko-KR" sz="2000" kern="10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년 아르헨티나와 </a:t>
              </a:r>
              <a:r>
                <a:rPr lang="en-US" altLang="ko-KR" sz="2000" kern="10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2018</a:t>
              </a:r>
              <a:r>
                <a:rPr lang="ko-KR" altLang="ko-KR" sz="2000" kern="10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년 크로아티아는 </a:t>
              </a:r>
              <a:r>
                <a:rPr lang="en-US" altLang="ko-KR" sz="2000" kern="10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3</a:t>
              </a:r>
              <a:r>
                <a:rPr lang="ko-KR" altLang="ko-KR" sz="2000" kern="10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번의 연장전과 </a:t>
              </a:r>
              <a:r>
                <a:rPr lang="en-US" altLang="ko-KR" sz="2000" kern="10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2</a:t>
              </a:r>
              <a:r>
                <a:rPr lang="ko-KR" altLang="ko-KR" sz="2000" kern="10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번의 승부차기를 통해 결승전에 진출했다</a:t>
              </a:r>
              <a:r>
                <a:rPr lang="en-US" altLang="ko-KR" sz="2000" kern="10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 </a:t>
              </a:r>
              <a:r>
                <a:rPr lang="ko-KR" altLang="ko-KR" sz="2000" kern="10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단</a:t>
              </a:r>
              <a:r>
                <a:rPr lang="en-US" altLang="ko-KR" sz="2000" kern="10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, </a:t>
              </a:r>
              <a:r>
                <a:rPr lang="ko-KR" altLang="ko-KR" sz="2000" kern="10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두 팀 모두 준우승에 그쳤다</a:t>
              </a:r>
              <a:r>
                <a:rPr lang="en-US" altLang="ko-KR" sz="2000" kern="10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20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342900" lvl="0" indent="-342900" algn="just" latinLnBrk="1">
                <a:lnSpc>
                  <a:spcPct val="107000"/>
                </a:lnSpc>
                <a:spcAft>
                  <a:spcPts val="800"/>
                </a:spcAft>
                <a:buFont typeface="Wingdings" panose="05000000000000000000" pitchFamily="2" charset="2"/>
                <a:buChar char="§"/>
              </a:pPr>
              <a:r>
                <a:rPr lang="en-US" altLang="ko-KR" sz="2000" kern="10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1990</a:t>
              </a:r>
              <a:r>
                <a:rPr lang="ko-KR" altLang="ko-KR" sz="2000" kern="10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년 아일랜드는 승리 없이 </a:t>
              </a:r>
              <a:r>
                <a:rPr lang="en-US" altLang="ko-KR" sz="2000" kern="10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8</a:t>
              </a:r>
              <a:r>
                <a:rPr lang="ko-KR" altLang="ko-KR" sz="2000" kern="10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강까지 진출했다</a:t>
              </a:r>
              <a:r>
                <a:rPr lang="en-US" altLang="ko-KR" sz="2000" kern="10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20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endParaRPr lang="en-US" altLang="ko-KR" sz="1200" spc="-1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8E0217FF-8994-4A8F-8F50-441EC1AD297E}"/>
                </a:ext>
              </a:extLst>
            </p:cNvPr>
            <p:cNvSpPr txBox="1"/>
            <p:nvPr/>
          </p:nvSpPr>
          <p:spPr>
            <a:xfrm>
              <a:off x="8391856" y="5174805"/>
              <a:ext cx="20874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승무패</a:t>
              </a:r>
              <a:r>
                <a: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관련 기록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5EEA40F-579D-8AB4-5DBE-5B7AFB8D93A6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결론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+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월드컵 기록들</a:t>
            </a:r>
          </a:p>
        </p:txBody>
      </p:sp>
    </p:spTree>
    <p:extLst>
      <p:ext uri="{BB962C8B-B14F-4D97-AF65-F5344CB8AC3E}">
        <p14:creationId xmlns:p14="http://schemas.microsoft.com/office/powerpoint/2010/main" val="209886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EEA40F-579D-8AB4-5DBE-5B7AFB8D93A6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결론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+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월드컵 기록들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596000" y="1921256"/>
            <a:ext cx="9000000" cy="3600000"/>
            <a:chOff x="6213491" y="1587148"/>
            <a:chExt cx="5513012" cy="2173344"/>
          </a:xfrm>
        </p:grpSpPr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D1209072-1D4E-4DB4-B585-E0F737141DF2}"/>
                </a:ext>
              </a:extLst>
            </p:cNvPr>
            <p:cNvSpPr/>
            <p:nvPr/>
          </p:nvSpPr>
          <p:spPr>
            <a:xfrm>
              <a:off x="6213492" y="1587148"/>
              <a:ext cx="5513011" cy="217334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1FD93C28-D904-4E9D-B1EB-4E436552CAFC}"/>
                </a:ext>
              </a:extLst>
            </p:cNvPr>
            <p:cNvSpPr txBox="1"/>
            <p:nvPr/>
          </p:nvSpPr>
          <p:spPr>
            <a:xfrm>
              <a:off x="6356316" y="1818410"/>
              <a:ext cx="5267081" cy="1447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0" indent="-171450" algn="just" latinLnBrk="1">
                <a:lnSpc>
                  <a:spcPct val="107000"/>
                </a:lnSpc>
                <a:spcAft>
                  <a:spcPts val="800"/>
                </a:spcAft>
                <a:buFont typeface="Wingdings" panose="05000000000000000000" pitchFamily="2" charset="2"/>
                <a:buChar char="§"/>
              </a:pPr>
              <a:r>
                <a:rPr lang="ko-KR" altLang="ko-KR" sz="2000" kern="10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최다 득점</a:t>
              </a:r>
              <a:r>
                <a:rPr lang="en-US" altLang="ko-KR" sz="2000" kern="10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&amp;</a:t>
              </a:r>
              <a:r>
                <a:rPr lang="ko-KR" altLang="ko-KR" sz="2000" kern="10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최다 실점 팀</a:t>
              </a:r>
              <a:r>
                <a:rPr lang="en-US" altLang="ko-KR" sz="2000" kern="10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: 1954 </a:t>
              </a:r>
              <a:r>
                <a:rPr lang="ko-KR" altLang="ko-KR" sz="2000" kern="10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서독 </a:t>
              </a:r>
              <a:r>
                <a:rPr lang="en-US" altLang="ko-KR" sz="2000" kern="10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– </a:t>
              </a:r>
              <a:r>
                <a:rPr lang="ko-KR" altLang="ko-KR" sz="2000" kern="10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우승</a:t>
              </a:r>
              <a:r>
                <a:rPr lang="en-US" altLang="ko-KR" sz="2000" kern="10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, 25</a:t>
              </a:r>
              <a:r>
                <a:rPr lang="ko-KR" altLang="ko-KR" sz="2000" kern="10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득점 </a:t>
              </a:r>
              <a:r>
                <a:rPr lang="en-US" altLang="ko-KR" sz="2000" kern="10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14</a:t>
              </a:r>
              <a:r>
                <a:rPr lang="ko-KR" altLang="ko-KR" sz="2000" kern="10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실점</a:t>
              </a:r>
            </a:p>
            <a:p>
              <a:pPr marL="171450" lvl="0" indent="-171450" algn="just" latinLnBrk="1">
                <a:lnSpc>
                  <a:spcPct val="107000"/>
                </a:lnSpc>
                <a:spcAft>
                  <a:spcPts val="800"/>
                </a:spcAft>
                <a:buFont typeface="Wingdings" panose="05000000000000000000" pitchFamily="2" charset="2"/>
                <a:buChar char="§"/>
              </a:pPr>
              <a:r>
                <a:rPr lang="ko-KR" altLang="ko-KR" sz="2000" kern="10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최소 득점 우승팀</a:t>
              </a:r>
              <a:r>
                <a:rPr lang="en-US" altLang="ko-KR" sz="2000" kern="10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: 2010 </a:t>
              </a:r>
              <a:r>
                <a:rPr lang="ko-KR" altLang="ko-KR" sz="2000" kern="10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스페인 </a:t>
              </a:r>
              <a:r>
                <a:rPr lang="en-US" altLang="ko-KR" sz="2000" kern="10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- 8</a:t>
              </a:r>
              <a:r>
                <a:rPr lang="ko-KR" altLang="ko-KR" sz="2000" kern="10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득점</a:t>
              </a:r>
            </a:p>
            <a:p>
              <a:pPr marL="171450" lvl="0" indent="-171450" algn="just" latinLnBrk="1">
                <a:lnSpc>
                  <a:spcPct val="107000"/>
                </a:lnSpc>
                <a:spcAft>
                  <a:spcPts val="800"/>
                </a:spcAft>
                <a:buFont typeface="Wingdings" panose="05000000000000000000" pitchFamily="2" charset="2"/>
                <a:buChar char="§"/>
              </a:pPr>
              <a:r>
                <a:rPr lang="ko-KR" altLang="ko-KR" sz="2000" kern="10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최소 실점 우승팀</a:t>
              </a:r>
              <a:r>
                <a:rPr lang="en-US" altLang="ko-KR" sz="2000" kern="10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: 1998 </a:t>
              </a:r>
              <a:r>
                <a:rPr lang="ko-KR" altLang="ko-KR" sz="2000" kern="10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프랑스</a:t>
              </a:r>
              <a:r>
                <a:rPr lang="en-US" altLang="ko-KR" sz="2000" kern="10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, 2006 </a:t>
              </a:r>
              <a:r>
                <a:rPr lang="ko-KR" altLang="ko-KR" sz="2000" kern="10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이탈리아</a:t>
              </a:r>
              <a:r>
                <a:rPr lang="en-US" altLang="ko-KR" sz="2000" kern="10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, 2010</a:t>
              </a:r>
              <a:r>
                <a:rPr lang="ko-KR" altLang="ko-KR" sz="2000" kern="10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스페인 </a:t>
              </a:r>
              <a:r>
                <a:rPr lang="en-US" altLang="ko-KR" sz="2000" kern="10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- 2</a:t>
              </a:r>
              <a:r>
                <a:rPr lang="ko-KR" altLang="ko-KR" sz="2000" kern="10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실점</a:t>
              </a:r>
              <a:endParaRPr lang="en-US" altLang="ko-KR" sz="20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171450" lvl="0" indent="-171450" algn="just" latinLnBrk="1">
                <a:lnSpc>
                  <a:spcPct val="107000"/>
                </a:lnSpc>
                <a:spcAft>
                  <a:spcPts val="800"/>
                </a:spcAft>
                <a:buFont typeface="Wingdings" panose="05000000000000000000" pitchFamily="2" charset="2"/>
                <a:buChar char="§"/>
              </a:pPr>
              <a:r>
                <a:rPr lang="ko-KR" altLang="en-US" sz="2000" kern="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최고 </a:t>
              </a:r>
              <a:r>
                <a:rPr lang="ko-KR" altLang="en-US" sz="2000" kern="100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득실차</a:t>
              </a:r>
              <a:r>
                <a:rPr lang="en-US" altLang="ko-KR" sz="2000" kern="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: 2002 </a:t>
              </a:r>
              <a:r>
                <a:rPr lang="ko-KR" altLang="en-US" sz="2000" kern="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브라질</a:t>
              </a:r>
              <a:r>
                <a:rPr lang="en-US" altLang="ko-KR" sz="2000" kern="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, 2014 </a:t>
              </a:r>
              <a:r>
                <a:rPr lang="ko-KR" altLang="en-US" sz="2000" kern="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독일 </a:t>
              </a:r>
              <a:r>
                <a:rPr lang="en-US" altLang="ko-KR" sz="2000" kern="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- +14</a:t>
              </a:r>
              <a:endParaRPr lang="en-US" altLang="ko-KR" sz="20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171450" lvl="0" indent="-171450" algn="just" latinLnBrk="1">
                <a:lnSpc>
                  <a:spcPct val="107000"/>
                </a:lnSpc>
                <a:spcAft>
                  <a:spcPts val="800"/>
                </a:spcAft>
                <a:buFont typeface="Wingdings" panose="05000000000000000000" pitchFamily="2" charset="2"/>
                <a:buChar char="§"/>
              </a:pPr>
              <a:endParaRPr lang="ko-KR" altLang="ko-KR" sz="12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171450" indent="-171450" algn="r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endParaRPr lang="en-US" altLang="ko-KR" sz="1200" spc="-1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6CBA467-909F-48E6-B992-5D93CDD93E54}"/>
                </a:ext>
              </a:extLst>
            </p:cNvPr>
            <p:cNvSpPr/>
            <p:nvPr/>
          </p:nvSpPr>
          <p:spPr>
            <a:xfrm>
              <a:off x="6213491" y="3256718"/>
              <a:ext cx="1410893" cy="5037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A59F89-D1D0-7FDB-96A3-A857F40F7D06}"/>
                </a:ext>
              </a:extLst>
            </p:cNvPr>
            <p:cNvSpPr txBox="1"/>
            <p:nvPr/>
          </p:nvSpPr>
          <p:spPr>
            <a:xfrm>
              <a:off x="6310826" y="3367768"/>
              <a:ext cx="1278670" cy="24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득실점</a:t>
              </a:r>
              <a:r>
                <a: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관련 기록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836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EEA40F-579D-8AB4-5DBE-5B7AFB8D93A6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결론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+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월드컵 기록들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596000" y="1952570"/>
            <a:ext cx="9000000" cy="3600000"/>
            <a:chOff x="6213491" y="3974800"/>
            <a:chExt cx="5513011" cy="2173344"/>
          </a:xfrm>
        </p:grpSpPr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54637F28-C91E-4D1A-B131-6119CD701DF0}"/>
                </a:ext>
              </a:extLst>
            </p:cNvPr>
            <p:cNvSpPr/>
            <p:nvPr/>
          </p:nvSpPr>
          <p:spPr>
            <a:xfrm>
              <a:off x="6213491" y="3974800"/>
              <a:ext cx="5513011" cy="2173344"/>
            </a:xfrm>
            <a:prstGeom prst="rect">
              <a:avLst/>
            </a:prstGeom>
            <a:solidFill>
              <a:srgbClr val="F3DF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E3C5816-3903-6B2C-6B57-D80A7548B770}"/>
                </a:ext>
              </a:extLst>
            </p:cNvPr>
            <p:cNvSpPr/>
            <p:nvPr/>
          </p:nvSpPr>
          <p:spPr>
            <a:xfrm>
              <a:off x="6213491" y="3984555"/>
              <a:ext cx="1410893" cy="5037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B596D6A-1D30-5C69-606A-0945349F6149}"/>
                </a:ext>
              </a:extLst>
            </p:cNvPr>
            <p:cNvSpPr txBox="1"/>
            <p:nvPr/>
          </p:nvSpPr>
          <p:spPr>
            <a:xfrm>
              <a:off x="6310826" y="4095605"/>
              <a:ext cx="1278670" cy="24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득실점</a:t>
              </a:r>
              <a:r>
                <a: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관련 기록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80E93B-6EB5-F3BD-A0A1-D5C6632CAF7D}"/>
                </a:ext>
              </a:extLst>
            </p:cNvPr>
            <p:cNvSpPr txBox="1"/>
            <p:nvPr/>
          </p:nvSpPr>
          <p:spPr>
            <a:xfrm>
              <a:off x="6356317" y="5676412"/>
              <a:ext cx="5267080" cy="4533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lvl="0" indent="-171450" algn="just" latinLnBrk="1">
                <a:lnSpc>
                  <a:spcPct val="107000"/>
                </a:lnSpc>
                <a:spcAft>
                  <a:spcPts val="800"/>
                </a:spcAft>
                <a:buFont typeface="Wingdings" panose="05000000000000000000" pitchFamily="2" charset="2"/>
                <a:buChar char="§"/>
              </a:pPr>
              <a:r>
                <a:rPr lang="en-US" altLang="ko-KR" sz="2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21</a:t>
              </a:r>
              <a:r>
                <a:rPr lang="ko-KR" altLang="ko-KR" sz="2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개의 대회 중 최다 득점 팀이 우승한 경우는 절반보다 적은 </a:t>
              </a:r>
              <a:r>
                <a:rPr lang="en-US" altLang="ko-KR" sz="2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9</a:t>
              </a:r>
              <a:r>
                <a:rPr lang="ko-KR" altLang="ko-KR" sz="2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번 밖에 되지 않았다</a:t>
              </a:r>
              <a:r>
                <a:rPr lang="en-US" altLang="ko-KR" sz="2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 </a:t>
              </a:r>
              <a:endPara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F8C4DB8C-90AA-7A69-9B49-36A4E6F8D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011138" y="4072153"/>
              <a:ext cx="1920261" cy="1538018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58260953-33E2-7F75-979C-D5BF906051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647238" y="4072154"/>
              <a:ext cx="1931598" cy="1538018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0043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주제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0AFA594-5C2A-416B-B780-685159AF848B}"/>
              </a:ext>
            </a:extLst>
          </p:cNvPr>
          <p:cNvSpPr/>
          <p:nvPr/>
        </p:nvSpPr>
        <p:spPr>
          <a:xfrm>
            <a:off x="4665337" y="1839410"/>
            <a:ext cx="2930085" cy="2930085"/>
          </a:xfrm>
          <a:prstGeom prst="ellipse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A0513A8-BD55-431F-BEC9-C5981108C769}"/>
              </a:ext>
            </a:extLst>
          </p:cNvPr>
          <p:cNvSpPr/>
          <p:nvPr/>
        </p:nvSpPr>
        <p:spPr>
          <a:xfrm>
            <a:off x="8363438" y="1839410"/>
            <a:ext cx="2930085" cy="2930085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E9B193"/>
            </a:solidFill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5BCF02B-5B0B-4605-AF8A-CBD12CFD7BA7}"/>
              </a:ext>
            </a:extLst>
          </p:cNvPr>
          <p:cNvSpPr/>
          <p:nvPr/>
        </p:nvSpPr>
        <p:spPr>
          <a:xfrm>
            <a:off x="967236" y="1839410"/>
            <a:ext cx="2930085" cy="2930085"/>
          </a:xfrm>
          <a:prstGeom prst="ellipse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chemeClr val="accent1"/>
            </a:solidFill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187082-454E-464D-AD43-860D3188EF5B}"/>
              </a:ext>
            </a:extLst>
          </p:cNvPr>
          <p:cNvSpPr txBox="1"/>
          <p:nvPr/>
        </p:nvSpPr>
        <p:spPr>
          <a:xfrm>
            <a:off x="1037505" y="5474726"/>
            <a:ext cx="27895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spc="-300" dirty="0" smtClean="0">
                <a:solidFill>
                  <a:srgbClr val="584C46"/>
                </a:solidFill>
                <a:latin typeface="+mj-ea"/>
                <a:ea typeface="+mj-ea"/>
              </a:rPr>
              <a:t>점유율을 높게 가져가며 </a:t>
            </a:r>
            <a:endParaRPr lang="en-US" altLang="ko-KR" sz="2200" b="1" spc="-300" dirty="0" smtClean="0">
              <a:solidFill>
                <a:srgbClr val="584C46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200" b="1" spc="-300" dirty="0" smtClean="0">
                <a:solidFill>
                  <a:srgbClr val="584C46"/>
                </a:solidFill>
                <a:latin typeface="+mj-ea"/>
                <a:ea typeface="+mj-ea"/>
              </a:rPr>
              <a:t>공격적인 경기 추구</a:t>
            </a:r>
            <a:endParaRPr lang="ko-KR" altLang="en-US" sz="2200" b="1" spc="-300" dirty="0">
              <a:solidFill>
                <a:srgbClr val="584C46"/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7E3C979-975D-489C-844E-3343CD874BEC}"/>
              </a:ext>
            </a:extLst>
          </p:cNvPr>
          <p:cNvCxnSpPr/>
          <p:nvPr/>
        </p:nvCxnSpPr>
        <p:spPr>
          <a:xfrm>
            <a:off x="2152878" y="5423451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6ABF458-53AB-4CF6-92C2-37EBD33D16DE}"/>
              </a:ext>
            </a:extLst>
          </p:cNvPr>
          <p:cNvSpPr txBox="1"/>
          <p:nvPr/>
        </p:nvSpPr>
        <p:spPr>
          <a:xfrm>
            <a:off x="8040167" y="5474726"/>
            <a:ext cx="35766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spc="-300" dirty="0" smtClean="0">
                <a:solidFill>
                  <a:srgbClr val="584C46"/>
                </a:solidFill>
                <a:latin typeface="+mj-ea"/>
                <a:ea typeface="+mj-ea"/>
              </a:rPr>
              <a:t>수비를 단단히 해 역습 위주</a:t>
            </a:r>
            <a:r>
              <a:rPr lang="en-US" altLang="ko-KR" sz="2200" b="1" spc="-300" dirty="0" smtClean="0">
                <a:solidFill>
                  <a:srgbClr val="584C46"/>
                </a:solidFill>
                <a:latin typeface="+mj-ea"/>
                <a:ea typeface="+mj-ea"/>
              </a:rPr>
              <a:t>, </a:t>
            </a:r>
          </a:p>
          <a:p>
            <a:pPr algn="ctr"/>
            <a:r>
              <a:rPr lang="ko-KR" altLang="en-US" sz="2200" b="1" spc="-300" dirty="0" smtClean="0">
                <a:solidFill>
                  <a:srgbClr val="584C46"/>
                </a:solidFill>
                <a:latin typeface="+mj-ea"/>
                <a:ea typeface="+mj-ea"/>
              </a:rPr>
              <a:t>연장전</a:t>
            </a:r>
            <a:r>
              <a:rPr lang="en-US" altLang="ko-KR" sz="2200" b="1" spc="-300" dirty="0" smtClean="0">
                <a:solidFill>
                  <a:srgbClr val="584C46"/>
                </a:solidFill>
                <a:latin typeface="+mj-ea"/>
                <a:ea typeface="+mj-ea"/>
              </a:rPr>
              <a:t>, </a:t>
            </a:r>
            <a:r>
              <a:rPr lang="ko-KR" altLang="en-US" sz="2200" b="1" spc="-300" dirty="0" smtClean="0">
                <a:solidFill>
                  <a:srgbClr val="584C46"/>
                </a:solidFill>
                <a:latin typeface="+mj-ea"/>
                <a:ea typeface="+mj-ea"/>
              </a:rPr>
              <a:t>승부차기까지 끌고 간다</a:t>
            </a:r>
            <a:endParaRPr lang="ko-KR" altLang="en-US" sz="2200" b="1" spc="-300" dirty="0">
              <a:solidFill>
                <a:srgbClr val="584C46"/>
              </a:solidFill>
              <a:latin typeface="+mj-ea"/>
              <a:ea typeface="+mj-ea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84D08F0-0D9E-4AD3-A34B-B1FA622685EB}"/>
              </a:ext>
            </a:extLst>
          </p:cNvPr>
          <p:cNvCxnSpPr/>
          <p:nvPr/>
        </p:nvCxnSpPr>
        <p:spPr>
          <a:xfrm>
            <a:off x="9549078" y="5423451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81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EEA40F-579D-8AB4-5DBE-5B7AFB8D93A6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결론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+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월드컵 기록들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596000" y="1944740"/>
            <a:ext cx="9000000" cy="3600000"/>
            <a:chOff x="425302" y="3984555"/>
            <a:chExt cx="5513011" cy="2173344"/>
          </a:xfrm>
        </p:grpSpPr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DDEF8718-FDD7-47F6-A7B1-7008C04176C4}"/>
                </a:ext>
              </a:extLst>
            </p:cNvPr>
            <p:cNvSpPr/>
            <p:nvPr/>
          </p:nvSpPr>
          <p:spPr>
            <a:xfrm>
              <a:off x="425302" y="3984555"/>
              <a:ext cx="5513011" cy="217334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800BD7D-0649-4E7A-F36C-6E44E1C37AAB}"/>
                </a:ext>
              </a:extLst>
            </p:cNvPr>
            <p:cNvSpPr/>
            <p:nvPr/>
          </p:nvSpPr>
          <p:spPr>
            <a:xfrm>
              <a:off x="5388500" y="3984555"/>
              <a:ext cx="549812" cy="5037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FE5DABA-10D3-985E-9D1E-68D962299BBD}"/>
                </a:ext>
              </a:extLst>
            </p:cNvPr>
            <p:cNvSpPr txBox="1"/>
            <p:nvPr/>
          </p:nvSpPr>
          <p:spPr>
            <a:xfrm>
              <a:off x="5423999" y="4095604"/>
              <a:ext cx="421445" cy="24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정리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00CD199-9690-7719-D046-C7DE5CC05F78}"/>
                </a:ext>
              </a:extLst>
            </p:cNvPr>
            <p:cNvSpPr txBox="1"/>
            <p:nvPr/>
          </p:nvSpPr>
          <p:spPr>
            <a:xfrm>
              <a:off x="546536" y="4139914"/>
              <a:ext cx="4717776" cy="17701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just" latinLnBrk="1">
                <a:lnSpc>
                  <a:spcPct val="107000"/>
                </a:lnSpc>
                <a:spcAft>
                  <a:spcPts val="800"/>
                </a:spcAft>
                <a:buFont typeface="Wingdings" panose="05000000000000000000" pitchFamily="2" charset="2"/>
                <a:buChar char="§"/>
              </a:pPr>
              <a:r>
                <a:rPr lang="en-US" altLang="ko-KR" sz="2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2002</a:t>
              </a:r>
              <a:r>
                <a:rPr lang="ko-KR" altLang="ko-KR" sz="2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년 브라질</a:t>
              </a:r>
              <a:r>
                <a:rPr lang="en-US" altLang="ko-KR" sz="2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,</a:t>
              </a:r>
              <a:r>
                <a:rPr lang="ko-KR" altLang="ko-KR" sz="2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</a:t>
              </a:r>
              <a:r>
                <a:rPr lang="en-US" altLang="ko-KR" sz="2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2014</a:t>
              </a:r>
              <a:r>
                <a:rPr lang="ko-KR" altLang="ko-KR" sz="2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년 독일처럼 압도적인 공수 밸런스로 우승을 차지한 팀도 있지만</a:t>
              </a:r>
              <a:r>
                <a:rPr lang="en-US" altLang="ko-KR" sz="2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1954</a:t>
              </a:r>
              <a:r>
                <a:rPr lang="ko-KR" altLang="ko-KR" sz="2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년 서독처럼 </a:t>
              </a:r>
              <a:r>
                <a:rPr lang="ko-KR" altLang="ko-KR" sz="2000" kern="100" dirty="0" err="1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본프레레의</a:t>
              </a:r>
              <a:r>
                <a:rPr lang="ko-KR" altLang="ko-KR" sz="2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정신으로 우승한 팀도 존재</a:t>
              </a:r>
              <a:r>
                <a:rPr lang="en-US" altLang="ko-KR" sz="2000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r>
                <a:rPr lang="en-US" altLang="ko-KR" sz="2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</a:t>
              </a:r>
            </a:p>
            <a:p>
              <a:pPr marL="171450" indent="-171450" algn="just" latinLnBrk="1">
                <a:lnSpc>
                  <a:spcPct val="107000"/>
                </a:lnSpc>
                <a:spcAft>
                  <a:spcPts val="800"/>
                </a:spcAft>
                <a:buFont typeface="Wingdings" panose="05000000000000000000" pitchFamily="2" charset="2"/>
                <a:buChar char="§"/>
              </a:pPr>
              <a:r>
                <a:rPr lang="en-US" altLang="ko-KR" sz="2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7</a:t>
              </a:r>
              <a:r>
                <a:rPr lang="ko-KR" altLang="ko-KR" sz="2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경기 동안 </a:t>
              </a:r>
              <a:r>
                <a:rPr lang="en-US" altLang="ko-KR" sz="2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2</a:t>
              </a:r>
              <a:r>
                <a:rPr lang="ko-KR" altLang="ko-KR" sz="2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실점만 기록하는 단단한 수비로 우승한 경우도 </a:t>
              </a:r>
              <a:r>
                <a:rPr lang="en-US" altLang="ko-KR" sz="2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3</a:t>
              </a:r>
              <a:r>
                <a:rPr lang="ko-KR" altLang="ko-KR" sz="2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번이나 </a:t>
              </a:r>
              <a:r>
                <a:rPr lang="ko-KR" altLang="en-US" sz="2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되고</a:t>
              </a:r>
              <a:r>
                <a:rPr lang="ko-KR" altLang="ko-KR" sz="2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무승부로만 </a:t>
              </a:r>
              <a:r>
                <a:rPr lang="en-US" altLang="ko-KR" sz="2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8</a:t>
              </a:r>
              <a:r>
                <a:rPr lang="ko-KR" altLang="ko-KR" sz="2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강까지 간 사례도 존재</a:t>
              </a:r>
              <a:r>
                <a:rPr lang="en-US" altLang="ko-KR" sz="2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 </a:t>
              </a:r>
            </a:p>
            <a:p>
              <a:pPr marL="171450" indent="-171450" algn="just" latinLnBrk="1">
                <a:lnSpc>
                  <a:spcPct val="107000"/>
                </a:lnSpc>
                <a:spcAft>
                  <a:spcPts val="800"/>
                </a:spcAft>
                <a:buFont typeface="Symbol" panose="05050102010706020507" pitchFamily="18" charset="2"/>
                <a:buChar char="Þ"/>
              </a:pPr>
              <a:r>
                <a:rPr lang="ko-KR" altLang="ko-KR" sz="2000" b="1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전 포지션에 뛰어난 전력이 갖추어지지 않은 </a:t>
              </a:r>
              <a:r>
                <a:rPr lang="ko-KR" altLang="en-US" sz="2000" b="1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이</a:t>
              </a:r>
              <a:r>
                <a:rPr lang="ko-KR" altLang="ko-KR" sz="2000" b="1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상 </a:t>
              </a:r>
              <a:r>
                <a:rPr lang="ko-KR" altLang="ko-KR" sz="2000" b="1" kern="100" dirty="0">
                  <a:solidFill>
                    <a:srgbClr val="FF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확실한 팀 컬러를 갖고 </a:t>
              </a:r>
              <a:r>
                <a:rPr lang="ko-KR" altLang="ko-KR" sz="2000" b="1" kern="100" dirty="0" err="1">
                  <a:solidFill>
                    <a:srgbClr val="FF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공격</a:t>
              </a:r>
              <a:r>
                <a:rPr lang="ko-KR" altLang="en-US" sz="2000" b="1" kern="100" dirty="0" err="1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∙</a:t>
              </a:r>
              <a:r>
                <a:rPr lang="ko-KR" altLang="ko-KR" sz="2000" b="1" kern="100" dirty="0" err="1">
                  <a:solidFill>
                    <a:srgbClr val="FF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수비</a:t>
              </a:r>
              <a:r>
                <a:rPr lang="ko-KR" altLang="ko-KR" sz="2000" b="1" kern="100" dirty="0">
                  <a:solidFill>
                    <a:srgbClr val="FF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중 하나에 </a:t>
              </a:r>
              <a:r>
                <a:rPr lang="ko-KR" altLang="en-US" sz="2000" b="1" kern="100" dirty="0">
                  <a:solidFill>
                    <a:srgbClr val="FF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특화</a:t>
              </a:r>
              <a:r>
                <a:rPr lang="ko-KR" altLang="ko-KR" sz="2000" b="1" kern="100" dirty="0">
                  <a:solidFill>
                    <a:srgbClr val="FF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하는 것이 좋은 성적에 기여한다</a:t>
              </a:r>
              <a:r>
                <a:rPr lang="en-US" altLang="ko-KR" sz="2000" b="1" kern="100" dirty="0">
                  <a:solidFill>
                    <a:srgbClr val="FF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 </a:t>
              </a:r>
              <a:endParaRPr lang="ko-KR" altLang="ko-KR" sz="20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825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누가 정답인가</a:t>
            </a:r>
            <a:r>
              <a:rPr lang="en-US" altLang="ko-KR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?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5,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046105"/>
              </p:ext>
            </p:extLst>
          </p:nvPr>
        </p:nvGraphicFramePr>
        <p:xfrm>
          <a:off x="613818" y="2603305"/>
          <a:ext cx="10964363" cy="3806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1324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6081715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2441324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조 </a:t>
                      </a:r>
                      <a:r>
                        <a:rPr lang="ko-KR" altLang="en-US" sz="2400" b="1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본프레레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Question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울리 </a:t>
                      </a:r>
                      <a:r>
                        <a:rPr lang="ko-KR" altLang="en-US" sz="2400" b="1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슈틸리케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2200" b="1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강</a:t>
                      </a:r>
                      <a:endParaRPr lang="ko-KR" altLang="en-US" sz="2200" b="1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1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아시안 컵 최고 성적</a:t>
                      </a:r>
                      <a:endParaRPr lang="ko-KR" altLang="en-US" sz="2200" b="1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b="1" spc="-150" dirty="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준우승</a:t>
                      </a:r>
                      <a:endParaRPr lang="ko-KR" altLang="en-US" sz="3200" b="1" spc="-150" dirty="0">
                        <a:solidFill>
                          <a:srgbClr val="00B05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50%</a:t>
                      </a:r>
                    </a:p>
                    <a:p>
                      <a:pPr algn="ctr" latinLnBrk="1"/>
                      <a:r>
                        <a:rPr lang="en-US" altLang="ko-KR" sz="1600" b="1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(3</a:t>
                      </a:r>
                      <a:r>
                        <a:rPr lang="ko-KR" altLang="en-US" sz="1600" b="1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승 </a:t>
                      </a:r>
                      <a:r>
                        <a:rPr lang="en-US" altLang="ko-KR" sz="1600" b="1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600" b="1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무 </a:t>
                      </a:r>
                      <a:r>
                        <a:rPr lang="en-US" altLang="ko-KR" sz="1600" b="1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600" b="1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패</a:t>
                      </a:r>
                      <a:r>
                        <a:rPr lang="en-US" altLang="ko-KR" sz="1600" b="1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 b="1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1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월드컵 최종 예선 승률</a:t>
                      </a:r>
                      <a:endParaRPr lang="ko-KR" altLang="en-US" sz="2200" b="1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50%</a:t>
                      </a:r>
                    </a:p>
                    <a:p>
                      <a:pPr algn="ctr" latinLnBrk="1"/>
                      <a:r>
                        <a:rPr lang="en-US" altLang="ko-KR" sz="1600" b="1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(4</a:t>
                      </a:r>
                      <a:r>
                        <a:rPr lang="ko-KR" altLang="en-US" sz="1600" b="1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승 </a:t>
                      </a:r>
                      <a:r>
                        <a:rPr lang="en-US" altLang="ko-KR" sz="1600" b="1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600" b="1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무 </a:t>
                      </a:r>
                      <a:r>
                        <a:rPr lang="en-US" altLang="ko-KR" sz="1600" b="1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600" b="1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패</a:t>
                      </a:r>
                      <a:r>
                        <a:rPr lang="en-US" altLang="ko-KR" sz="1600" b="1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 b="1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spc="-150" dirty="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3200" b="1" spc="-150" dirty="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승 </a:t>
                      </a:r>
                      <a:r>
                        <a:rPr lang="en-US" altLang="ko-KR" sz="3200" b="1" spc="-150" dirty="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3200" b="1" spc="-150" dirty="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무 </a:t>
                      </a:r>
                      <a:r>
                        <a:rPr lang="en-US" altLang="ko-KR" sz="3200" b="1" spc="-150" dirty="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3200" b="1" spc="-150" dirty="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패</a:t>
                      </a:r>
                      <a:endParaRPr lang="en-US" altLang="ko-KR" sz="3200" b="1" spc="-150" dirty="0" smtClean="0">
                        <a:solidFill>
                          <a:srgbClr val="00B05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1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월드컵 </a:t>
                      </a:r>
                      <a:r>
                        <a:rPr lang="ko-KR" altLang="en-US" sz="2200" b="1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진출국</a:t>
                      </a:r>
                      <a:r>
                        <a:rPr lang="ko-KR" altLang="en-US" sz="2200" b="1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상대 전적</a:t>
                      </a:r>
                      <a:endParaRPr lang="ko-KR" altLang="en-US" sz="2200" b="1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2200" b="1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승 </a:t>
                      </a:r>
                      <a:r>
                        <a:rPr lang="en-US" altLang="ko-KR" sz="2200" b="1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2200" b="1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무 </a:t>
                      </a:r>
                      <a:r>
                        <a:rPr lang="en-US" altLang="ko-KR" sz="2200" b="1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2200" b="1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패</a:t>
                      </a:r>
                      <a:endParaRPr lang="en-US" altLang="ko-KR" sz="2200" b="1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b="1" spc="-150" dirty="0" err="1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독일전</a:t>
                      </a:r>
                      <a:r>
                        <a:rPr lang="ko-KR" altLang="en-US" sz="3000" b="1" spc="-150" dirty="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3000" b="1" spc="-150" dirty="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3:1</a:t>
                      </a:r>
                      <a:r>
                        <a:rPr lang="en-US" altLang="ko-KR" sz="3000" b="1" spc="-150" baseline="0" dirty="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3000" b="1" spc="-150" baseline="0" dirty="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승</a:t>
                      </a:r>
                      <a:endParaRPr lang="ko-KR" altLang="en-US" sz="3000" b="1" spc="-150" dirty="0">
                        <a:solidFill>
                          <a:srgbClr val="00B05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1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월드컵 우승국 </a:t>
                      </a:r>
                      <a:r>
                        <a:rPr lang="en-US" altLang="ko-KR" sz="2200" b="1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2200" b="1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독일</a:t>
                      </a:r>
                      <a:r>
                        <a:rPr lang="en-US" altLang="ko-KR" sz="2200" b="1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200" b="1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스페인 등</a:t>
                      </a:r>
                      <a:r>
                        <a:rPr lang="en-US" altLang="ko-KR" sz="2200" b="1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2200" b="1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상대 전적</a:t>
                      </a:r>
                      <a:endParaRPr lang="ko-KR" altLang="en-US" sz="2200" b="1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1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스페인전</a:t>
                      </a:r>
                      <a:r>
                        <a:rPr lang="ko-KR" altLang="en-US" sz="2200" b="1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2200" b="1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1:6 </a:t>
                      </a:r>
                      <a:r>
                        <a:rPr lang="ko-KR" altLang="en-US" sz="2200" b="1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패</a:t>
                      </a:r>
                      <a:endParaRPr lang="ko-KR" altLang="en-US" sz="2200" b="1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r="4231"/>
          <a:stretch/>
        </p:blipFill>
        <p:spPr>
          <a:xfrm>
            <a:off x="737141" y="994424"/>
            <a:ext cx="2199489" cy="1571387"/>
          </a:xfrm>
          <a:prstGeom prst="rect">
            <a:avLst/>
          </a:prstGeom>
        </p:spPr>
      </p:pic>
      <p:pic>
        <p:nvPicPr>
          <p:cNvPr id="7" name="Picture 2" descr="울리 슈틸리케 전 축구대표팀 감독. 중앙포토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66988" y="994424"/>
            <a:ext cx="2240856" cy="157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466492" y="3446586"/>
            <a:ext cx="3420208" cy="571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574930" y="4220600"/>
            <a:ext cx="3420208" cy="571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287714" y="4927990"/>
            <a:ext cx="3420208" cy="571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525714" y="5702004"/>
            <a:ext cx="5442440" cy="571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19552" y="3446586"/>
            <a:ext cx="1236786" cy="571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266987" y="3446586"/>
            <a:ext cx="1855281" cy="571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967236" y="4220600"/>
            <a:ext cx="1855281" cy="571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541260" y="4212186"/>
            <a:ext cx="1855281" cy="571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37141" y="4940372"/>
            <a:ext cx="2199489" cy="571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266987" y="5025040"/>
            <a:ext cx="2199489" cy="571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37140" y="5702004"/>
            <a:ext cx="2199489" cy="571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9366734" y="5702004"/>
            <a:ext cx="2199489" cy="571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31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5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A6A83E4-508F-8456-7C19-AFA04D3BFB84}"/>
              </a:ext>
            </a:extLst>
          </p:cNvPr>
          <p:cNvSpPr txBox="1"/>
          <p:nvPr/>
        </p:nvSpPr>
        <p:spPr>
          <a:xfrm>
            <a:off x="967236" y="127626"/>
            <a:ext cx="4807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누가 정답인가</a:t>
            </a:r>
            <a:r>
              <a:rPr lang="en-US" altLang="ko-KR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?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278E0BE8-58B5-4F83-8B29-BDDC8A44C0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74" y="2377474"/>
            <a:ext cx="3840000" cy="2880000"/>
          </a:xfrm>
          <a:prstGeom prst="rect">
            <a:avLst/>
          </a:prstGeom>
          <a:ln w="38100">
            <a:solidFill>
              <a:srgbClr val="F3DFBA"/>
            </a:solidFill>
          </a:ln>
        </p:spPr>
      </p:pic>
      <p:pic>
        <p:nvPicPr>
          <p:cNvPr id="1026" name="Picture 2" descr="울리 슈틸리케 전 축구대표팀 감독. 중앙포토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63607" y="2377474"/>
            <a:ext cx="4106985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1CF5EB2-5E8D-45CD-87A9-237AC88F6770}"/>
              </a:ext>
            </a:extLst>
          </p:cNvPr>
          <p:cNvSpPr txBox="1"/>
          <p:nvPr/>
        </p:nvSpPr>
        <p:spPr>
          <a:xfrm>
            <a:off x="4422828" y="2927200"/>
            <a:ext cx="304442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0" b="1" spc="-150" dirty="0">
                <a:solidFill>
                  <a:srgbClr val="554F4D"/>
                </a:solidFill>
                <a:latin typeface="Bahnschrift SemiBold Condensed" panose="020B0502040204020203" pitchFamily="34" charset="0"/>
              </a:rPr>
              <a:t>3</a:t>
            </a:r>
            <a:r>
              <a:rPr lang="en-US" altLang="ko-KR" sz="10000" b="1" spc="-150" dirty="0" smtClean="0">
                <a:solidFill>
                  <a:srgbClr val="554F4D"/>
                </a:solidFill>
                <a:latin typeface="Bahnschrift SemiBold Condensed" panose="020B0502040204020203" pitchFamily="34" charset="0"/>
              </a:rPr>
              <a:t>  vs  </a:t>
            </a:r>
            <a:r>
              <a:rPr lang="en-US" altLang="ko-KR" sz="10000" b="1" spc="-150" dirty="0">
                <a:solidFill>
                  <a:srgbClr val="554F4D"/>
                </a:solidFill>
                <a:latin typeface="Bahnschrift SemiBold Condensed" panose="020B0502040204020203" pitchFamily="34" charset="0"/>
              </a:rPr>
              <a:t>2</a:t>
            </a:r>
            <a:endParaRPr lang="ko-KR" altLang="en-US" sz="10000" b="1" spc="-150" dirty="0">
              <a:solidFill>
                <a:srgbClr val="554F4D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2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EBC480E-02E1-4B29-9DEA-84EBF15DD5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4FDB93-857D-41A5-A839-AE6B3BE9742F}"/>
              </a:ext>
            </a:extLst>
          </p:cNvPr>
          <p:cNvSpPr txBox="1"/>
          <p:nvPr/>
        </p:nvSpPr>
        <p:spPr>
          <a:xfrm>
            <a:off x="7676708" y="735955"/>
            <a:ext cx="287931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4400" b="1" dirty="0">
                <a:solidFill>
                  <a:srgbClr val="3D3D3D"/>
                </a:solidFill>
              </a:rPr>
              <a:t>?</a:t>
            </a:r>
            <a:endParaRPr lang="ko-KR" altLang="en-US" sz="34400" b="1" dirty="0">
              <a:solidFill>
                <a:srgbClr val="3D3D3D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62A1432-0331-4DA3-98F6-159094DEAD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9F9965-1B34-4FDB-B796-C5F5E52EB21D}"/>
              </a:ext>
            </a:extLst>
          </p:cNvPr>
          <p:cNvSpPr txBox="1"/>
          <p:nvPr/>
        </p:nvSpPr>
        <p:spPr>
          <a:xfrm>
            <a:off x="4067241" y="2876361"/>
            <a:ext cx="40575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spc="-300" dirty="0" err="1" smtClean="0">
                <a:solidFill>
                  <a:schemeClr val="bg1"/>
                </a:solidFill>
                <a:latin typeface="+mj-ea"/>
                <a:ea typeface="+mj-ea"/>
              </a:rPr>
              <a:t>본프레레</a:t>
            </a:r>
            <a:r>
              <a:rPr lang="ko-KR" altLang="en-US" sz="6000" spc="-300" dirty="0" smtClean="0">
                <a:solidFill>
                  <a:schemeClr val="bg1"/>
                </a:solidFill>
                <a:latin typeface="+mj-ea"/>
                <a:ea typeface="+mj-ea"/>
              </a:rPr>
              <a:t> 승</a:t>
            </a:r>
            <a:endParaRPr lang="ko-KR" altLang="en-US" sz="60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5046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AD3CEB3-DF40-4E15-BE4F-B1699EF77E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6B4891-F735-4F6E-8651-1E6F56C7C58A}"/>
              </a:ext>
            </a:extLst>
          </p:cNvPr>
          <p:cNvSpPr txBox="1"/>
          <p:nvPr/>
        </p:nvSpPr>
        <p:spPr>
          <a:xfrm>
            <a:off x="4410282" y="2705725"/>
            <a:ext cx="33714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spc="600" dirty="0">
                <a:solidFill>
                  <a:srgbClr val="3D3D3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Q&amp;A</a:t>
            </a:r>
            <a:endParaRPr lang="ko-KR" altLang="en-US" sz="8800" b="1" spc="600" dirty="0">
              <a:solidFill>
                <a:srgbClr val="3D3D3D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414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6898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주제 </a:t>
            </a:r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소개 </a:t>
            </a:r>
            <a:r>
              <a:rPr lang="en-US" altLang="ko-KR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: </a:t>
            </a:r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누구의 발언이 정답일까</a:t>
            </a:r>
            <a:r>
              <a:rPr lang="en-US" altLang="ko-KR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?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349555" y="1156990"/>
            <a:ext cx="7418699" cy="5155887"/>
            <a:chOff x="2349555" y="1156990"/>
            <a:chExt cx="7418699" cy="515588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2E9DC9F-5790-41C0-8C06-5597EF43A9E5}"/>
                </a:ext>
              </a:extLst>
            </p:cNvPr>
            <p:cNvSpPr/>
            <p:nvPr/>
          </p:nvSpPr>
          <p:spPr>
            <a:xfrm>
              <a:off x="2457525" y="1156990"/>
              <a:ext cx="7310729" cy="51558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0F1DD55-7BC9-4290-8049-B9A73831AFAF}"/>
                </a:ext>
              </a:extLst>
            </p:cNvPr>
            <p:cNvSpPr/>
            <p:nvPr/>
          </p:nvSpPr>
          <p:spPr>
            <a:xfrm>
              <a:off x="2349555" y="1156990"/>
              <a:ext cx="668244" cy="6682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BF63EC3-5DB8-4D75-9E71-18D6362E804A}"/>
                </a:ext>
              </a:extLst>
            </p:cNvPr>
            <p:cNvSpPr txBox="1"/>
            <p:nvPr/>
          </p:nvSpPr>
          <p:spPr>
            <a:xfrm>
              <a:off x="2457525" y="1198725"/>
              <a:ext cx="4780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</a:rPr>
                <a:t>A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D7B1C3E6-F441-48BB-B821-50D416D46E7A}"/>
                </a:ext>
              </a:extLst>
            </p:cNvPr>
            <p:cNvSpPr txBox="1"/>
            <p:nvPr/>
          </p:nvSpPr>
          <p:spPr>
            <a:xfrm>
              <a:off x="5199761" y="5727043"/>
              <a:ext cx="17924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smtClean="0">
                  <a:solidFill>
                    <a:srgbClr val="3D3D3D"/>
                  </a:solidFill>
                  <a:latin typeface="+mj-ea"/>
                  <a:ea typeface="+mj-ea"/>
                </a:rPr>
                <a:t>조 </a:t>
              </a:r>
              <a:r>
                <a:rPr lang="ko-KR" altLang="en-US" sz="2400" b="1" dirty="0" err="1" smtClean="0">
                  <a:solidFill>
                    <a:srgbClr val="3D3D3D"/>
                  </a:solidFill>
                  <a:latin typeface="+mj-ea"/>
                  <a:ea typeface="+mj-ea"/>
                </a:rPr>
                <a:t>본프레레</a:t>
              </a:r>
              <a:endParaRPr lang="ko-KR" altLang="en-US" sz="2400" b="1" dirty="0">
                <a:solidFill>
                  <a:srgbClr val="3D3D3D"/>
                </a:solidFill>
                <a:latin typeface="+mj-ea"/>
                <a:ea typeface="+mj-ea"/>
              </a:endParaRPr>
            </a:p>
          </p:txBody>
        </p: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7DB1C09C-03D7-4DEE-914B-F661DBBC5ADC}"/>
                </a:ext>
              </a:extLst>
            </p:cNvPr>
            <p:cNvCxnSpPr/>
            <p:nvPr/>
          </p:nvCxnSpPr>
          <p:spPr>
            <a:xfrm>
              <a:off x="5833489" y="5667514"/>
              <a:ext cx="558800" cy="0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254AFE4-FF80-8C5E-B06B-2413C0951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1954" y="1270678"/>
              <a:ext cx="5596200" cy="41538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307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6898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주제 </a:t>
            </a:r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소개 </a:t>
            </a:r>
            <a:r>
              <a:rPr lang="en-US" altLang="ko-KR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: </a:t>
            </a:r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누구의 발언이 정답일까</a:t>
            </a:r>
            <a:r>
              <a:rPr lang="en-US" altLang="ko-KR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?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791" y="1281135"/>
            <a:ext cx="8268417" cy="45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72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6898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주제 </a:t>
            </a:r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소개 </a:t>
            </a:r>
            <a:r>
              <a:rPr lang="en-US" altLang="ko-KR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: </a:t>
            </a:r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누구의 발언이 정답일까</a:t>
            </a:r>
            <a:r>
              <a:rPr lang="en-US" altLang="ko-KR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?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192922" y="1156990"/>
            <a:ext cx="7806156" cy="5006419"/>
            <a:chOff x="2192922" y="1156990"/>
            <a:chExt cx="7806156" cy="5006419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E27A8539-BDA1-401F-96FA-505BD81610C6}"/>
                </a:ext>
              </a:extLst>
            </p:cNvPr>
            <p:cNvSpPr/>
            <p:nvPr/>
          </p:nvSpPr>
          <p:spPr>
            <a:xfrm>
              <a:off x="2192922" y="1156990"/>
              <a:ext cx="7806156" cy="50064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54962DD-71D9-4CA6-987D-15ADE8E8B180}"/>
                </a:ext>
              </a:extLst>
            </p:cNvPr>
            <p:cNvSpPr txBox="1"/>
            <p:nvPr/>
          </p:nvSpPr>
          <p:spPr>
            <a:xfrm>
              <a:off x="5253540" y="5601880"/>
              <a:ext cx="20938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smtClean="0">
                  <a:solidFill>
                    <a:srgbClr val="3D3D3D"/>
                  </a:solidFill>
                  <a:latin typeface="+mj-ea"/>
                  <a:ea typeface="+mj-ea"/>
                </a:rPr>
                <a:t>울리 </a:t>
              </a:r>
              <a:r>
                <a:rPr lang="ko-KR" altLang="en-US" sz="2400" b="1" dirty="0" err="1" smtClean="0">
                  <a:solidFill>
                    <a:srgbClr val="3D3D3D"/>
                  </a:solidFill>
                  <a:latin typeface="+mj-ea"/>
                  <a:ea typeface="+mj-ea"/>
                </a:rPr>
                <a:t>슈틸리케</a:t>
              </a:r>
              <a:endParaRPr lang="ko-KR" altLang="en-US" sz="2400" b="1" dirty="0">
                <a:solidFill>
                  <a:srgbClr val="3D3D3D"/>
                </a:solidFill>
                <a:latin typeface="+mj-ea"/>
                <a:ea typeface="+mj-ea"/>
              </a:endParaRPr>
            </a:p>
          </p:txBody>
        </p: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0A32F162-9F7E-4F62-A872-E50AC59A187A}"/>
                </a:ext>
              </a:extLst>
            </p:cNvPr>
            <p:cNvCxnSpPr/>
            <p:nvPr/>
          </p:nvCxnSpPr>
          <p:spPr>
            <a:xfrm>
              <a:off x="5999762" y="5502015"/>
              <a:ext cx="558800" cy="0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2CFF41A8-31FA-40DC-B274-7FBCDCCF00A1}"/>
                </a:ext>
              </a:extLst>
            </p:cNvPr>
            <p:cNvGrpSpPr/>
            <p:nvPr/>
          </p:nvGrpSpPr>
          <p:grpSpPr>
            <a:xfrm>
              <a:off x="2192923" y="1156990"/>
              <a:ext cx="668244" cy="668244"/>
              <a:chOff x="6850068" y="1576156"/>
              <a:chExt cx="668244" cy="668244"/>
            </a:xfrm>
            <a:solidFill>
              <a:schemeClr val="accent2"/>
            </a:solidFill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F6813353-0714-433F-BA5D-686AED57E865}"/>
                  </a:ext>
                </a:extLst>
              </p:cNvPr>
              <p:cNvSpPr/>
              <p:nvPr/>
            </p:nvSpPr>
            <p:spPr>
              <a:xfrm>
                <a:off x="6850068" y="1576156"/>
                <a:ext cx="668244" cy="6682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12FE6DC-DB14-47D1-B238-3E42A1275880}"/>
                  </a:ext>
                </a:extLst>
              </p:cNvPr>
              <p:cNvSpPr txBox="1"/>
              <p:nvPr/>
            </p:nvSpPr>
            <p:spPr>
              <a:xfrm>
                <a:off x="6945182" y="1617891"/>
                <a:ext cx="478016" cy="58477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bg1"/>
                    </a:solidFill>
                  </a:rPr>
                  <a:t>B</a:t>
                </a:r>
                <a:endParaRPr lang="ko-KR" altLang="en-US" sz="32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7662" y="1572690"/>
              <a:ext cx="6705600" cy="3781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585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88A899E-BEFB-EBC4-D7C7-1C8CBC27504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DBC9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8470900" y="1809000"/>
            <a:ext cx="3240000" cy="3240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763000" y="2962871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8710833" y="3433465"/>
            <a:ext cx="27601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3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회귀분석</a:t>
            </a:r>
            <a:endParaRPr lang="en-US" altLang="ko-KR" sz="2800" spc="-3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algn="r"/>
            <a:r>
              <a:rPr lang="en-US" altLang="ko-KR" sz="2800" spc="-3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-  2018 </a:t>
            </a:r>
            <a:r>
              <a:rPr lang="ko-KR" altLang="en-US" sz="2800" spc="-3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월드컵</a:t>
            </a:r>
          </a:p>
        </p:txBody>
      </p:sp>
    </p:spTree>
    <p:extLst>
      <p:ext uri="{BB962C8B-B14F-4D97-AF65-F5344CB8AC3E}">
        <p14:creationId xmlns:p14="http://schemas.microsoft.com/office/powerpoint/2010/main" val="233969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6096000" y="956930"/>
            <a:ext cx="609600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807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회귀분석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2018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월드컵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D90BD-346A-444F-BDDC-CC7A42F274DD}"/>
              </a:ext>
            </a:extLst>
          </p:cNvPr>
          <p:cNvCxnSpPr/>
          <p:nvPr/>
        </p:nvCxnSpPr>
        <p:spPr>
          <a:xfrm>
            <a:off x="6504263" y="2335628"/>
            <a:ext cx="5687737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897A5FA-352E-40D9-B638-E3948DB24052}"/>
              </a:ext>
            </a:extLst>
          </p:cNvPr>
          <p:cNvSpPr txBox="1"/>
          <p:nvPr/>
        </p:nvSpPr>
        <p:spPr>
          <a:xfrm>
            <a:off x="6416069" y="2602617"/>
            <a:ext cx="5270520" cy="13909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2018</a:t>
            </a:r>
            <a:r>
              <a:rPr lang="ko-KR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년 데이터에서는 기대득점과 기대실점에 대한 데이터가 있지만</a:t>
            </a:r>
            <a:r>
              <a:rPr lang="en-US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2014</a:t>
            </a:r>
            <a:r>
              <a:rPr lang="ko-KR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년 데이터에는 </a:t>
            </a:r>
            <a:r>
              <a:rPr lang="ko-KR" altLang="en-US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없음</a:t>
            </a:r>
            <a:r>
              <a:rPr lang="en-US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이는 당시에는 확률에 따른 기대득점 수치가 활성화 되기 전이었기 때문</a:t>
            </a:r>
            <a:r>
              <a:rPr lang="en-US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en-US" spc="-1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5967C4-B79D-4AB4-AB43-0B0598BBDD4C}"/>
              </a:ext>
            </a:extLst>
          </p:cNvPr>
          <p:cNvSpPr txBox="1"/>
          <p:nvPr/>
        </p:nvSpPr>
        <p:spPr>
          <a:xfrm>
            <a:off x="6480926" y="1567653"/>
            <a:ext cx="1742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Data </a:t>
            </a:r>
            <a:r>
              <a:rPr lang="ko-KR" altLang="en-US" sz="32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수집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C5F46BF-C094-7954-9F90-E2D2F5589E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1" y="2171614"/>
            <a:ext cx="5939524" cy="14141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D5F09ED1-CC73-E300-1C49-D012286A0562}"/>
              </a:ext>
            </a:extLst>
          </p:cNvPr>
          <p:cNvGrpSpPr/>
          <p:nvPr/>
        </p:nvGrpSpPr>
        <p:grpSpPr>
          <a:xfrm>
            <a:off x="166892" y="2152428"/>
            <a:ext cx="11487934" cy="3679110"/>
            <a:chOff x="198655" y="2129720"/>
            <a:chExt cx="11487934" cy="367911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9397ECE3-3EBC-EFC3-8A79-7ED200FBB099}"/>
                </a:ext>
              </a:extLst>
            </p:cNvPr>
            <p:cNvGrpSpPr/>
            <p:nvPr/>
          </p:nvGrpSpPr>
          <p:grpSpPr>
            <a:xfrm>
              <a:off x="3091133" y="2129720"/>
              <a:ext cx="8595456" cy="3679110"/>
              <a:chOff x="3091133" y="2129720"/>
              <a:chExt cx="8595456" cy="3679110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650DDA86-8C2E-0D58-A15E-1D7DFF68753F}"/>
                  </a:ext>
                </a:extLst>
              </p:cNvPr>
              <p:cNvSpPr/>
              <p:nvPr/>
            </p:nvSpPr>
            <p:spPr>
              <a:xfrm>
                <a:off x="5588000" y="2129720"/>
                <a:ext cx="429762" cy="291747"/>
              </a:xfrm>
              <a:prstGeom prst="ellipse">
                <a:avLst/>
              </a:prstGeom>
              <a:noFill/>
              <a:ln w="38100">
                <a:solidFill>
                  <a:srgbClr val="F3DF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34C8B201-F199-F2D8-5674-142D90D607FD}"/>
                  </a:ext>
                </a:extLst>
              </p:cNvPr>
              <p:cNvCxnSpPr>
                <a:cxnSpLocks/>
                <a:stCxn id="6" idx="3"/>
                <a:endCxn id="31" idx="0"/>
              </p:cNvCxnSpPr>
              <p:nvPr/>
            </p:nvCxnSpPr>
            <p:spPr>
              <a:xfrm flipH="1">
                <a:off x="3091133" y="2378742"/>
                <a:ext cx="2559804" cy="2022010"/>
              </a:xfrm>
              <a:prstGeom prst="straightConnector1">
                <a:avLst/>
              </a:prstGeom>
              <a:ln w="38100">
                <a:solidFill>
                  <a:srgbClr val="F3DFB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4BFBDCE-C1E0-5F60-75BB-474D580F070D}"/>
                  </a:ext>
                </a:extLst>
              </p:cNvPr>
              <p:cNvSpPr txBox="1"/>
              <p:nvPr/>
            </p:nvSpPr>
            <p:spPr>
              <a:xfrm>
                <a:off x="6416069" y="4417872"/>
                <a:ext cx="5270520" cy="139095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en-US" altLang="ko-KR" dirty="0">
                    <a:effectLst/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Score</a:t>
                </a:r>
                <a:r>
                  <a:rPr lang="ko-KR" altLang="ko-KR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라는 수치는 우리가 임의적으로 부여한 수치이다</a:t>
                </a:r>
                <a:r>
                  <a:rPr lang="en-US" altLang="ko-KR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</a:t>
                </a:r>
                <a:r>
                  <a:rPr lang="ko-KR" altLang="ko-KR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토너먼트에서의 목적은 참가국 마다 다르겠지만</a:t>
                </a:r>
                <a:r>
                  <a:rPr lang="en-US" altLang="ko-KR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en-US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결국 </a:t>
                </a:r>
                <a:r>
                  <a:rPr lang="ko-KR" altLang="ko-KR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우승하는 것이 목표</a:t>
                </a:r>
                <a:r>
                  <a:rPr lang="ko-KR" altLang="en-US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이</a:t>
                </a:r>
                <a:r>
                  <a:rPr lang="ko-KR" altLang="ko-KR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다</a:t>
                </a:r>
                <a:r>
                  <a:rPr lang="en-US" altLang="ko-KR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</a:t>
                </a:r>
                <a:r>
                  <a:rPr lang="ko-KR" altLang="ko-KR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이에 주관적으로 다음과 같이 성적에 따라 점수를 부여했다</a:t>
                </a:r>
                <a:r>
                  <a:rPr lang="en-US" altLang="ko-KR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</a:t>
                </a:r>
                <a:endParaRPr lang="ko-KR" altLang="en-US" spc="-150" dirty="0"/>
              </a:p>
            </p:txBody>
          </p:sp>
        </p:grp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6BE4C4F4-71B1-CF89-BD60-923A7ED71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655" y="4400752"/>
              <a:ext cx="5784955" cy="9015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777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bbb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425059"/>
      </a:accent1>
      <a:accent2>
        <a:srgbClr val="C7905A"/>
      </a:accent2>
      <a:accent3>
        <a:srgbClr val="F3DFBA"/>
      </a:accent3>
      <a:accent4>
        <a:srgbClr val="F0CAB6"/>
      </a:accent4>
      <a:accent5>
        <a:srgbClr val="F08820"/>
      </a:accent5>
      <a:accent6>
        <a:srgbClr val="867A6C"/>
      </a:accent6>
      <a:hlink>
        <a:srgbClr val="3F3F3F"/>
      </a:hlink>
      <a:folHlink>
        <a:srgbClr val="3F3F3F"/>
      </a:folHlink>
    </a:clrScheme>
    <a:fontScheme name="200525">
      <a:majorFont>
        <a:latin typeface="Arial Black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</TotalTime>
  <Words>1643</Words>
  <Application>Microsoft Office PowerPoint</Application>
  <PresentationFormat>와이드스크린</PresentationFormat>
  <Paragraphs>352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8" baseType="lpstr">
      <vt:lpstr>G마켓 산스 TTF Bold</vt:lpstr>
      <vt:lpstr>LG Smart UI SemiBold</vt:lpstr>
      <vt:lpstr>나눔스퀘어 Bold</vt:lpstr>
      <vt:lpstr>나눔스퀘어 Light</vt:lpstr>
      <vt:lpstr>맑은 고딕</vt:lpstr>
      <vt:lpstr>한컴 말랑말랑 Regular</vt:lpstr>
      <vt:lpstr>Arial</vt:lpstr>
      <vt:lpstr>Arial Black</vt:lpstr>
      <vt:lpstr>Bahnschrift SemiBold Condensed</vt:lpstr>
      <vt:lpstr>Cambria Math</vt:lpstr>
      <vt:lpstr>Symbol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정 해원</cp:lastModifiedBy>
  <cp:revision>115</cp:revision>
  <dcterms:created xsi:type="dcterms:W3CDTF">2020-05-25T00:38:46Z</dcterms:created>
  <dcterms:modified xsi:type="dcterms:W3CDTF">2022-05-18T14:11:54Z</dcterms:modified>
</cp:coreProperties>
</file>